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48"/>
  </p:notesMasterIdLst>
  <p:sldIdLst>
    <p:sldId id="491" r:id="rId3"/>
    <p:sldId id="257" r:id="rId4"/>
    <p:sldId id="494" r:id="rId5"/>
    <p:sldId id="450" r:id="rId6"/>
    <p:sldId id="438" r:id="rId7"/>
    <p:sldId id="509" r:id="rId8"/>
    <p:sldId id="510" r:id="rId9"/>
    <p:sldId id="492" r:id="rId10"/>
    <p:sldId id="493" r:id="rId11"/>
    <p:sldId id="498" r:id="rId12"/>
    <p:sldId id="514" r:id="rId13"/>
    <p:sldId id="499" r:id="rId14"/>
    <p:sldId id="513" r:id="rId15"/>
    <p:sldId id="521" r:id="rId16"/>
    <p:sldId id="515" r:id="rId17"/>
    <p:sldId id="501" r:id="rId18"/>
    <p:sldId id="516" r:id="rId19"/>
    <p:sldId id="463" r:id="rId20"/>
    <p:sldId id="522" r:id="rId21"/>
    <p:sldId id="523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2" r:id="rId31"/>
    <p:sldId id="533" r:id="rId32"/>
    <p:sldId id="535" r:id="rId33"/>
    <p:sldId id="534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543" r:id="rId42"/>
    <p:sldId id="544" r:id="rId43"/>
    <p:sldId id="545" r:id="rId44"/>
    <p:sldId id="546" r:id="rId45"/>
    <p:sldId id="547" r:id="rId46"/>
    <p:sldId id="548" r:id="rId4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03B"/>
    <a:srgbClr val="F8C484"/>
    <a:srgbClr val="F9CB77"/>
    <a:srgbClr val="F29242"/>
    <a:srgbClr val="E7B04C"/>
    <a:srgbClr val="CF3D3D"/>
    <a:srgbClr val="363D51"/>
    <a:srgbClr val="D6D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702E2-2C4F-47AF-B795-1C7F41A0DB9D}" v="611" dt="2025-02-27T10:10:22.53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20" y="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 Light"/>
      </a:defRPr>
    </a:lvl1pPr>
    <a:lvl2pPr indent="228600" latinLnBrk="0">
      <a:defRPr sz="1200">
        <a:latin typeface="+mn-lt"/>
        <a:ea typeface="+mn-ea"/>
        <a:cs typeface="+mn-cs"/>
        <a:sym typeface="Calibri Light"/>
      </a:defRPr>
    </a:lvl2pPr>
    <a:lvl3pPr indent="457200" latinLnBrk="0">
      <a:defRPr sz="1200">
        <a:latin typeface="+mn-lt"/>
        <a:ea typeface="+mn-ea"/>
        <a:cs typeface="+mn-cs"/>
        <a:sym typeface="Calibri Light"/>
      </a:defRPr>
    </a:lvl3pPr>
    <a:lvl4pPr indent="685800" latinLnBrk="0">
      <a:defRPr sz="1200">
        <a:latin typeface="+mn-lt"/>
        <a:ea typeface="+mn-ea"/>
        <a:cs typeface="+mn-cs"/>
        <a:sym typeface="Calibri Light"/>
      </a:defRPr>
    </a:lvl4pPr>
    <a:lvl5pPr indent="914400" latinLnBrk="0">
      <a:defRPr sz="1200">
        <a:latin typeface="+mn-lt"/>
        <a:ea typeface="+mn-ea"/>
        <a:cs typeface="+mn-cs"/>
        <a:sym typeface="Calibri Light"/>
      </a:defRPr>
    </a:lvl5pPr>
    <a:lvl6pPr indent="1143000" latinLnBrk="0">
      <a:defRPr sz="1200">
        <a:latin typeface="+mn-lt"/>
        <a:ea typeface="+mn-ea"/>
        <a:cs typeface="+mn-cs"/>
        <a:sym typeface="Calibri Light"/>
      </a:defRPr>
    </a:lvl6pPr>
    <a:lvl7pPr indent="1371600" latinLnBrk="0">
      <a:defRPr sz="1200">
        <a:latin typeface="+mn-lt"/>
        <a:ea typeface="+mn-ea"/>
        <a:cs typeface="+mn-cs"/>
        <a:sym typeface="Calibri Light"/>
      </a:defRPr>
    </a:lvl7pPr>
    <a:lvl8pPr indent="1600200" latinLnBrk="0">
      <a:defRPr sz="1200">
        <a:latin typeface="+mn-lt"/>
        <a:ea typeface="+mn-ea"/>
        <a:cs typeface="+mn-cs"/>
        <a:sym typeface="Calibri Light"/>
      </a:defRPr>
    </a:lvl8pPr>
    <a:lvl9pPr indent="1828800" latinLnBrk="0">
      <a:defRPr sz="1200">
        <a:latin typeface="+mn-lt"/>
        <a:ea typeface="+mn-ea"/>
        <a:cs typeface="+mn-cs"/>
        <a:sym typeface="Calibri Ligh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444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581D-E7FE-7F5F-C323-C762E94F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212A42-417D-7B3B-3656-E336D636D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916D26-CBB0-684D-54F0-AA8AB0C4C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41972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9612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094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3619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9C186-CF38-ADC9-9BCB-8F9CA3B0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5803F1-DD7D-CC10-0160-212FA99A4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CC869D1-EAE9-CE33-DAD1-C5BF965A3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1435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336786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9EBC4-DF33-7006-89A8-CE37D552D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1641BFD-94B2-9468-AA99-A28AF405A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FD152C4-45FC-F681-EE01-5EF5C500C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513986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2D664-0E1A-4FB3-29CC-D42DBB83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D3124D4-6850-5A23-25DE-5A1A9A91E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934CC1-F0A3-0BE3-F0E2-AED407DBE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279317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595780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F3AF-870C-7D68-6F75-EAC942284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5DEE51-E9BD-E065-C4F3-64B5941B1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AB6098-57D2-B56E-08D0-342CD00B7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72433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26511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16212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753745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FC996-99E8-9208-A825-7F933AEB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C5CF3D0-B6C7-E839-842B-F0D6D4C3D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333EF3D-9BE0-5EED-963B-002C24947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21136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3BD1-BD35-B06F-7738-99121D59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02A4D8A-4AA4-E001-5F72-AAF6432C5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BB8F85-2730-CF76-3D10-7638AC33A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982038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36A38-293D-1A80-F50A-9EA58D015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F265DC-035D-0603-686C-4D56B044B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EDF4FD-5ECA-621F-F8D3-B6DB80D37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222860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noProof="0"/>
              <a:t>Posaria la frase complerta: “L’exposició El formatge és un espai una mica fosc”.</a:t>
            </a:r>
          </a:p>
        </p:txBody>
      </p:sp>
    </p:spTree>
    <p:extLst>
      <p:ext uri="{BB962C8B-B14F-4D97-AF65-F5344CB8AC3E}">
        <p14:creationId xmlns:p14="http://schemas.microsoft.com/office/powerpoint/2010/main" val="2952001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EC9A-B4C3-F4A4-B9E0-86BA81E9C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42DCA4-FCB5-BE0D-BFF6-45CC7A2E9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6F8BB2-DDDD-C1F9-AB12-F0171B669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270787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1A88D-02A6-8A0D-20FA-16E3F7383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1FB0F2-C327-FE77-013B-9D10F5E4A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B7DD237-141C-10C7-C74A-3E83F295F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2710933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0D15-D15C-4D86-3849-C5810C959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01AA04-8A20-DB48-2B51-484905909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D1307B-C83C-B257-47B2-8995CD352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328443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F035-96C5-259F-3ED0-EACB3C6A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B39D452-001A-5AA6-145F-01C57933A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6F3C2A-5B36-DE9D-9C12-EC09C35ED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24650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2FE48-6EFB-4791-7AD4-8BFA7ECF4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2AE4CA-5E4B-E5DC-D50D-AAE40A483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009328B-EEBC-E8BB-1485-63B4138B1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558639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72DE5-2B85-49F8-7366-FA3F0CC4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8E23310-BBAF-31FC-3D83-BF4C55FB2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6DF91C-8D11-CE4B-E803-AD3D3DAAE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596217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37FF-3EA3-B005-63FA-335C20CF9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71D7A2-F706-678C-3576-AD628156F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8989448-425B-69D4-497B-E5B9653F5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671895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E149-CAEB-E26C-35B4-9CD94A031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94BBD8-C9F9-509C-4F79-C36E41A82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833798B-E0FE-0D2C-8DF9-2D83BF5DB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84504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203958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44C9F-4B59-46B4-A06A-BEFC45B0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A54C27-4EF8-BA42-A38B-F8140D6CD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F5ACE46-B9F9-B42E-D269-9269A7694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332028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80DAB-AC4B-7E54-2B5F-6161C9167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2F4A24-3F04-B969-3E45-CDCE0CE05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8D1C6F-C7F4-F5AE-3A1E-C6B479061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80332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914B9-1224-1EBD-9D43-3E2DE1B3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19168C4-77ED-CEB1-B93E-47378ACF1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AFB05C-C6C7-B445-9F22-17A93E68A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765809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EDDF-BF7D-0062-5E22-91CF4D259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42F313E-7CBF-2559-B7B6-82BD287BD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5F685B4-6D45-ACD1-FD67-923E3F830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3660688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A8CE0-2911-DC74-9DBF-DC92C054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C6C58B-492E-7901-3233-2203EE243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0D45F2-A3CD-8490-92C3-9B19E03A2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51701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del títol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12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13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48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0">
              <a:spcBef>
                <a:spcPts val="500"/>
              </a:spcBef>
              <a:buSzTx/>
              <a:buFontTx/>
              <a:buNone/>
              <a:defRPr sz="2400"/>
            </a:lvl2pPr>
            <a:lvl3pPr marL="0" indent="0">
              <a:spcBef>
                <a:spcPts val="500"/>
              </a:spcBef>
              <a:buSzTx/>
              <a:buFontTx/>
              <a:buNone/>
              <a:defRPr sz="2400"/>
            </a:lvl3pPr>
            <a:lvl4pPr marL="0" indent="0">
              <a:spcBef>
                <a:spcPts val="500"/>
              </a:spcBef>
              <a:buSzTx/>
              <a:buFontTx/>
              <a:buNone/>
              <a:defRPr sz="2400"/>
            </a:lvl4pPr>
            <a:lvl5pPr marL="0" indent="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9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67523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58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88766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0256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del títol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Text del títol</a:t>
            </a:r>
          </a:p>
        </p:txBody>
      </p:sp>
      <p:sp>
        <p:nvSpPr>
          <p:cNvPr id="73" name="Nivell del cos u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74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4747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del títol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Text del títol</a:t>
            </a:r>
          </a:p>
        </p:txBody>
      </p:sp>
      <p:sp>
        <p:nvSpPr>
          <p:cNvPr id="83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8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888942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B0D01-E214-60E9-1C87-529E45B5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230D42-D017-B67E-A4AA-0168CA8FF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C18609-D402-46A7-CBFE-1CA03B95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27E6D-90D8-5B80-85B9-94F5DC6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30F18C-EE70-7687-799A-32C1A19C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976" y="6400415"/>
            <a:ext cx="356825" cy="276995"/>
          </a:xfrm>
        </p:spPr>
        <p:txBody>
          <a:bodyPr/>
          <a:lstStyle/>
          <a:p>
            <a:fld id="{2EB8758F-0C25-4963-840F-9E8F1AB3079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54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39" name="Nivell del cos u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0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48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0">
              <a:spcBef>
                <a:spcPts val="500"/>
              </a:spcBef>
              <a:buSzTx/>
              <a:buFontTx/>
              <a:buNone/>
              <a:defRPr sz="2400"/>
            </a:lvl2pPr>
            <a:lvl3pPr marL="0" indent="0">
              <a:spcBef>
                <a:spcPts val="500"/>
              </a:spcBef>
              <a:buSzTx/>
              <a:buFontTx/>
              <a:buNone/>
              <a:defRPr sz="2400"/>
            </a:lvl3pPr>
            <a:lvl4pPr marL="0" indent="0">
              <a:spcBef>
                <a:spcPts val="500"/>
              </a:spcBef>
              <a:buSzTx/>
              <a:buFontTx/>
              <a:buNone/>
              <a:defRPr sz="2400"/>
            </a:lvl4pPr>
            <a:lvl5pPr marL="0" indent="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9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58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del títol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Text del títol</a:t>
            </a:r>
          </a:p>
        </p:txBody>
      </p:sp>
      <p:sp>
        <p:nvSpPr>
          <p:cNvPr id="73" name="Nivell del cos u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74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del títol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Text del títol</a:t>
            </a:r>
          </a:p>
        </p:txBody>
      </p:sp>
      <p:sp>
        <p:nvSpPr>
          <p:cNvPr id="83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85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del títol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12" name="Nivell del cos u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13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8930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del tít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del títol</a:t>
            </a:r>
          </a:p>
        </p:txBody>
      </p:sp>
      <p:sp>
        <p:nvSpPr>
          <p:cNvPr id="39" name="Nivell del cos u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0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53537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del títol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 del títol</a:t>
            </a:r>
          </a:p>
        </p:txBody>
      </p:sp>
      <p:sp>
        <p:nvSpPr>
          <p:cNvPr id="3" name="Nivell del cos u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" name="Número de la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del títol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 del títol</a:t>
            </a:r>
          </a:p>
        </p:txBody>
      </p:sp>
      <p:sp>
        <p:nvSpPr>
          <p:cNvPr id="3" name="Nivell del cos u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4" name="Número de la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67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useudelcinema.girona.cat/docs/guia_accessibilita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36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ducacio@museudelcinema.ca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jpe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cio@museudelcinema.cat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nfe.com/es/ca/cercanias/rodalies-catalunya/horari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2.girona.cat/tmg/cat/bus_linies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hyperlink" Target="https://umat.girona.cat/vu/mapa/mobilitat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02E31-2054-63C6-3AEF-5AEB4232F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080A7C0-4509-9C02-C897-AC8C70BBC3BD}"/>
              </a:ext>
            </a:extLst>
          </p:cNvPr>
          <p:cNvSpPr txBox="1"/>
          <p:nvPr/>
        </p:nvSpPr>
        <p:spPr>
          <a:xfrm>
            <a:off x="4293867" y="1228945"/>
            <a:ext cx="56851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>
                <a:solidFill>
                  <a:srgbClr val="F8C484"/>
                </a:solidFill>
                <a:latin typeface="Helvetica LT Std Cond Blk" panose="020B0806030502050204" pitchFamily="34" charset="0"/>
              </a:rPr>
              <a:t>Prepara la teva visita</a:t>
            </a:r>
          </a:p>
          <a:p>
            <a:r>
              <a:rPr lang="ca-ES" sz="2200" dirty="0">
                <a:solidFill>
                  <a:srgbClr val="F8C484"/>
                </a:solidFill>
                <a:latin typeface="Helvetica LT Std Cond Blk" panose="020B0806030502050204" pitchFamily="34" charset="0"/>
              </a:rPr>
              <a:t>amb antelació!</a:t>
            </a:r>
          </a:p>
          <a:p>
            <a:endParaRPr lang="ca-ES" sz="2200" dirty="0">
              <a:solidFill>
                <a:schemeClr val="bg1"/>
              </a:solidFill>
              <a:latin typeface="Helvetica LT Std Cond Blk" panose="020B0806030502050204" pitchFamily="34" charset="0"/>
            </a:endParaRPr>
          </a:p>
          <a:p>
            <a:r>
              <a:rPr lang="ca-ES" sz="4000" dirty="0">
                <a:solidFill>
                  <a:schemeClr val="bg1"/>
                </a:solidFill>
                <a:latin typeface="Helvetica LT Std Cond Blk" panose="020B0806030502050204" pitchFamily="34" charset="0"/>
              </a:rPr>
              <a:t>GUIA </a:t>
            </a:r>
            <a:endParaRPr lang="ca-ES" sz="4000" dirty="0" smtClean="0">
              <a:solidFill>
                <a:schemeClr val="bg1"/>
              </a:solidFill>
              <a:latin typeface="Helvetica LT Std Cond Blk" panose="020B0806030502050204" pitchFamily="34" charset="0"/>
            </a:endParaRPr>
          </a:p>
          <a:p>
            <a:r>
              <a:rPr lang="ca-ES" sz="4000" dirty="0" smtClean="0">
                <a:solidFill>
                  <a:schemeClr val="bg1"/>
                </a:solidFill>
                <a:latin typeface="Helvetica LT Std Cond Blk" panose="020B0806030502050204" pitchFamily="34" charset="0"/>
              </a:rPr>
              <a:t>D’ANTICIPACIÓ </a:t>
            </a:r>
            <a:endParaRPr lang="ca-ES" sz="4000" dirty="0">
              <a:solidFill>
                <a:schemeClr val="bg1"/>
              </a:solidFill>
              <a:latin typeface="Helvetica LT Std Cond Blk" panose="020B0806030502050204" pitchFamily="34" charset="0"/>
            </a:endParaRPr>
          </a:p>
          <a:p>
            <a:r>
              <a:rPr lang="ca-ES" sz="4000" dirty="0">
                <a:solidFill>
                  <a:schemeClr val="bg1"/>
                </a:solidFill>
                <a:latin typeface="Helvetica LT Std Cond Blk" panose="020B0806030502050204" pitchFamily="34" charset="0"/>
              </a:rPr>
              <a:t>DEL </a:t>
            </a:r>
            <a:r>
              <a:rPr lang="ca-ES" sz="4000" dirty="0" smtClean="0">
                <a:solidFill>
                  <a:schemeClr val="bg1"/>
                </a:solidFill>
                <a:latin typeface="Helvetica LT Std Cond Blk" panose="020B0806030502050204" pitchFamily="34" charset="0"/>
              </a:rPr>
              <a:t>MUSEU</a:t>
            </a:r>
            <a:endParaRPr lang="ca-ES" sz="4000" dirty="0">
              <a:solidFill>
                <a:schemeClr val="bg1"/>
              </a:solidFill>
              <a:latin typeface="Helvetica LT Std Cond Blk" panose="020B080603050205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210" r="50308"/>
          <a:stretch/>
        </p:blipFill>
        <p:spPr>
          <a:xfrm>
            <a:off x="-25330" y="0"/>
            <a:ext cx="3639312" cy="683784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458" y="5125936"/>
            <a:ext cx="2489910" cy="11203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832" y="4790974"/>
            <a:ext cx="1024128" cy="10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0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8D39-7588-A4EB-C6C1-E4DDAE3A3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54DD48-2117-242F-8475-C61B92B3D360}"/>
              </a:ext>
            </a:extLst>
          </p:cNvPr>
          <p:cNvSpPr txBox="1"/>
          <p:nvPr/>
        </p:nvSpPr>
        <p:spPr>
          <a:xfrm>
            <a:off x="302046" y="214898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3200" b="1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Normes de comportament</a:t>
            </a:r>
            <a:endParaRPr kumimoji="0" lang="ca-ES" sz="3200" b="1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LT Std Cond Blk" panose="020B0806030502050204" pitchFamily="34" charset="0"/>
              <a:ea typeface="Verdana" panose="020B0604030504040204" pitchFamily="34" charset="0"/>
              <a:sym typeface="Helvetica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32FC14F-AD02-CC53-0EFC-312264B61F7F}"/>
              </a:ext>
            </a:extLst>
          </p:cNvPr>
          <p:cNvGrpSpPr/>
          <p:nvPr/>
        </p:nvGrpSpPr>
        <p:grpSpPr>
          <a:xfrm>
            <a:off x="72189" y="3171606"/>
            <a:ext cx="9071811" cy="1741051"/>
            <a:chOff x="72188" y="2904074"/>
            <a:chExt cx="9071811" cy="1741051"/>
          </a:xfrm>
        </p:grpSpPr>
        <p:sp>
          <p:nvSpPr>
            <p:cNvPr id="4" name="CuadroTexto 6">
              <a:extLst>
                <a:ext uri="{FF2B5EF4-FFF2-40B4-BE49-F238E27FC236}">
                  <a16:creationId xmlns:a16="http://schemas.microsoft.com/office/drawing/2014/main" id="{2306D6F6-5255-0320-C5B5-5BC9A6515954}"/>
                </a:ext>
              </a:extLst>
            </p:cNvPr>
            <p:cNvSpPr txBox="1"/>
            <p:nvPr/>
          </p:nvSpPr>
          <p:spPr>
            <a:xfrm>
              <a:off x="72188" y="4306571"/>
              <a:ext cx="9071811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700">
                  <a:latin typeface="Bau Offc"/>
                  <a:ea typeface="Bau Offc"/>
                  <a:cs typeface="Bau Offc"/>
                  <a:sym typeface="Bau Offc"/>
                </a:defRPr>
              </a:lvl1pPr>
            </a:lstStyle>
            <a:p>
              <a:r>
                <a:rPr lang="it-IT" sz="1600" b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Espero a sortir del museu per menjar i beure. 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6EF04B5-6A42-CFE2-E66A-9E809A967198}"/>
                </a:ext>
              </a:extLst>
            </p:cNvPr>
            <p:cNvGrpSpPr/>
            <p:nvPr/>
          </p:nvGrpSpPr>
          <p:grpSpPr>
            <a:xfrm>
              <a:off x="1639195" y="2904074"/>
              <a:ext cx="5824756" cy="1316864"/>
              <a:chOff x="1482420" y="2498803"/>
              <a:chExt cx="5824756" cy="1316864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DB4F7D22-6C9B-2A6B-E7C2-3ABF561CA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0607" y="2501667"/>
                <a:ext cx="1314000" cy="1314000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8C2841C1-2365-B152-18D8-8AA78AD68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0086" y="2498803"/>
                <a:ext cx="1279045" cy="1314000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B5A9237C-83E8-7034-645D-EE594350A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8273" y="2498803"/>
                <a:ext cx="1288903" cy="13140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E0D60323-5CA4-2470-4102-EABC7F02F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20" y="2500089"/>
                <a:ext cx="1314000" cy="1314000"/>
              </a:xfrm>
              <a:prstGeom prst="rect">
                <a:avLst/>
              </a:prstGeom>
            </p:spPr>
          </p:pic>
        </p:grp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04B473C-D62B-F125-02CF-1A5F6ACE3411}"/>
              </a:ext>
            </a:extLst>
          </p:cNvPr>
          <p:cNvGrpSpPr/>
          <p:nvPr/>
        </p:nvGrpSpPr>
        <p:grpSpPr>
          <a:xfrm>
            <a:off x="36094" y="1064452"/>
            <a:ext cx="9071811" cy="1741051"/>
            <a:chOff x="103774" y="968893"/>
            <a:chExt cx="9071811" cy="1741051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197F2BF-A7C5-2AF5-0784-F39DD4EE15E8}"/>
                </a:ext>
              </a:extLst>
            </p:cNvPr>
            <p:cNvGrpSpPr/>
            <p:nvPr/>
          </p:nvGrpSpPr>
          <p:grpSpPr>
            <a:xfrm>
              <a:off x="2471777" y="968893"/>
              <a:ext cx="4335804" cy="1314000"/>
              <a:chOff x="2469978" y="622449"/>
              <a:chExt cx="4335804" cy="1314000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8AB442AD-68D5-1A19-EEF7-5F2D144DC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5382" y="622449"/>
                <a:ext cx="1310400" cy="1310400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CDCD7800-CD64-7E7C-C22D-3446CC865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4480" y="622449"/>
                <a:ext cx="1310400" cy="1310400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ACA9BB8-5537-86D4-E718-65EEBAD7A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69978" y="622449"/>
                <a:ext cx="1314000" cy="1314000"/>
              </a:xfrm>
              <a:prstGeom prst="rect">
                <a:avLst/>
              </a:prstGeom>
            </p:spPr>
          </p:pic>
        </p:grpSp>
        <p:sp>
          <p:nvSpPr>
            <p:cNvPr id="21" name="CuadroTexto 6">
              <a:extLst>
                <a:ext uri="{FF2B5EF4-FFF2-40B4-BE49-F238E27FC236}">
                  <a16:creationId xmlns:a16="http://schemas.microsoft.com/office/drawing/2014/main" id="{B4C4232D-512E-20F8-F9D8-6509B60BD104}"/>
                </a:ext>
              </a:extLst>
            </p:cNvPr>
            <p:cNvSpPr txBox="1"/>
            <p:nvPr/>
          </p:nvSpPr>
          <p:spPr>
            <a:xfrm>
              <a:off x="103774" y="2371390"/>
              <a:ext cx="9071811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1700">
                  <a:latin typeface="Bau Offc"/>
                  <a:ea typeface="Bau Offc"/>
                  <a:cs typeface="Bau Offc"/>
                  <a:sym typeface="Bau Offc"/>
                </a:defRPr>
              </a:lvl1pPr>
            </a:lstStyle>
            <a:p>
              <a:r>
                <a:rPr lang="ca-ES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Durant la visita al museu, miraré els objectes exposats. No els tocaré.</a:t>
              </a: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A67C0FB6-118E-9A3F-D3D2-7310544762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1" y="5100761"/>
            <a:ext cx="1314000" cy="1314000"/>
          </a:xfrm>
          <a:prstGeom prst="rect">
            <a:avLst/>
          </a:prstGeom>
        </p:spPr>
      </p:pic>
      <p:sp>
        <p:nvSpPr>
          <p:cNvPr id="23" name="CuadroTexto 6">
            <a:extLst>
              <a:ext uri="{FF2B5EF4-FFF2-40B4-BE49-F238E27FC236}">
                <a16:creationId xmlns:a16="http://schemas.microsoft.com/office/drawing/2014/main" id="{D6C9AD52-5C93-CFF6-C215-37FF0AFB1FA8}"/>
              </a:ext>
            </a:extLst>
          </p:cNvPr>
          <p:cNvSpPr txBox="1"/>
          <p:nvPr/>
        </p:nvSpPr>
        <p:spPr>
          <a:xfrm>
            <a:off x="72189" y="6422441"/>
            <a:ext cx="907181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Faig cas de les indicacions del personal del museu.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C29C07B-5D0C-643E-0AEB-52810F3E3B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24553" y="6400415"/>
            <a:ext cx="262248" cy="276995"/>
          </a:xfrm>
        </p:spPr>
        <p:txBody>
          <a:bodyPr/>
          <a:lstStyle/>
          <a:p>
            <a:fld id="{86CB4B4D-7CA3-9044-876B-883B54F8677D}" type="slidenum"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69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969C0-1C37-9142-AD24-02F366210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2D7DA2-2EA9-F9A9-5EEB-D62FE2C4996F}"/>
              </a:ext>
            </a:extLst>
          </p:cNvPr>
          <p:cNvSpPr txBox="1"/>
          <p:nvPr/>
        </p:nvSpPr>
        <p:spPr>
          <a:xfrm>
            <a:off x="302046" y="214898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3200" b="1" dirty="0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Altres coses a tenir en compte</a:t>
            </a:r>
            <a:endParaRPr kumimoji="0" lang="ca-ES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LT Std Cond Blk" panose="020B0806030502050204" pitchFamily="34" charset="0"/>
              <a:ea typeface="Verdana" panose="020B0604030504040204" pitchFamily="34" charset="0"/>
              <a:sym typeface="Helvetica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0ED52F2-A714-2FF0-B929-91505C65DA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11</a:t>
            </a:fld>
            <a:endParaRPr lang="ca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0AC13B3-D9E1-848A-B05C-1D182EC2CB62}"/>
              </a:ext>
            </a:extLst>
          </p:cNvPr>
          <p:cNvSpPr txBox="1"/>
          <p:nvPr/>
        </p:nvSpPr>
        <p:spPr>
          <a:xfrm>
            <a:off x="2106170" y="1397361"/>
            <a:ext cx="6322008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ca-ES" sz="1600" b="1" dirty="0">
              <a:latin typeface="Montserrat" panose="00000500000000000000" pitchFamily="2" charset="0"/>
            </a:endParaRPr>
          </a:p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 la pàgina web hi ha una </a:t>
            </a:r>
            <a:r>
              <a:rPr lang="ca-ES" sz="1600" b="1" dirty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en lectura fàcil</a:t>
            </a:r>
            <a:r>
              <a:rPr lang="ca-E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amb els textos de l'exposició permanent.</a:t>
            </a: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Més informació: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https://museudelcinema.girona.cat/docs/guia_accessibilitat.pdf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Es fan </a:t>
            </a:r>
            <a:r>
              <a:rPr lang="ca-ES" sz="1600" b="1" dirty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visites guiades i tallers pedagògics adaptats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amb reserva prèvia de quinze dies d'antelació. </a:t>
            </a: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Si durant la visita necessito sortir a fora, ho puc fer. Després puc tornar a entrar ensenyant el tiquet d’entrada.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2977446-7F73-41BF-C4DF-FF52564991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37" y="3301470"/>
            <a:ext cx="1306417" cy="130641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C0C3F2B-CBFE-59E1-97CD-B4CDD11F4B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37" y="1397361"/>
            <a:ext cx="1306417" cy="13064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123F560-F5B5-4A9F-12D5-B44EFF1D30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37" y="506643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5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6A02F-E53B-F2DC-D398-80EA2B60D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DA4E1D-BB46-4BD7-5AD3-CA3BC3B12DEC}"/>
              </a:ext>
            </a:extLst>
          </p:cNvPr>
          <p:cNvSpPr txBox="1"/>
          <p:nvPr/>
        </p:nvSpPr>
        <p:spPr>
          <a:xfrm>
            <a:off x="3784652" y="2034705"/>
            <a:ext cx="5441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000" dirty="0">
                <a:solidFill>
                  <a:srgbClr val="FFFFFF"/>
                </a:solidFill>
                <a:latin typeface="Helvetica LT Std Cond Blk" panose="020B0806030502050204" pitchFamily="34" charset="0"/>
              </a:rPr>
              <a:t>2</a:t>
            </a:r>
            <a:r>
              <a:rPr kumimoji="0" lang="ca-E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. </a:t>
            </a:r>
            <a:r>
              <a:rPr kumimoji="0" lang="ca-E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PLÀNOL DEL MUSEU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A8563A-6A4A-B49E-A86C-8A339449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8758F-0C25-4963-840F-9E8F1AB3079C}" type="slidenum">
              <a:rPr kumimoji="0" lang="ca-E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642311-4EE1-7FB8-62DB-8F96896211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726" y="2697634"/>
            <a:ext cx="2422800" cy="2422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608" y="3071977"/>
            <a:ext cx="603504" cy="16192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2481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8D32-3BB5-CAC0-1A22-ED0F01A2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1DFED147-B147-0DD7-E078-68A8C5E7118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4ED25D-60CE-DF45-FE15-66B590ADCDB2}"/>
              </a:ext>
            </a:extLst>
          </p:cNvPr>
          <p:cNvSpPr txBox="1"/>
          <p:nvPr/>
        </p:nvSpPr>
        <p:spPr>
          <a:xfrm>
            <a:off x="325855" y="650475"/>
            <a:ext cx="8688562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 Museu del Cinema està organitzat en 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planta baixa i té tres pisos superiors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 la planta baixa hi ha l’entrada principal, la recepció i els lavabos.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visita comença amb un vídeo d’introducció.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Després, pugem a la planta 3 per veure l’exposició.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 continuació, anem baixant per les diferents plantes fins a sortir del museu.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Es pot circular pel museu amb escales o amb ascensor.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3D21F83-1EAB-47DA-E5A9-A98618F3C41B}"/>
              </a:ext>
            </a:extLst>
          </p:cNvPr>
          <p:cNvGrpSpPr/>
          <p:nvPr/>
        </p:nvGrpSpPr>
        <p:grpSpPr>
          <a:xfrm>
            <a:off x="782362" y="2840038"/>
            <a:ext cx="7904436" cy="2847937"/>
            <a:chOff x="679411" y="3230563"/>
            <a:chExt cx="7748761" cy="259428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99195C0-22A8-990C-166A-5E9665C18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411" y="3275248"/>
              <a:ext cx="1730828" cy="2549604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22D6A3E-3093-BF4B-FF86-3511BC77B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9271" y="3275247"/>
              <a:ext cx="1741374" cy="254960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D979EF8-222C-6534-BB48-5FA6520F3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9674" y="3230563"/>
              <a:ext cx="1741373" cy="259428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B95806D-CB12-F3CA-F400-1303578DF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0076" y="3230563"/>
              <a:ext cx="1788096" cy="2594289"/>
            </a:xfrm>
            <a:prstGeom prst="rect">
              <a:avLst/>
            </a:prstGeom>
          </p:spPr>
        </p:pic>
      </p:grp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F1AAD24-8128-DAEC-3C64-42CA5C485F86}"/>
              </a:ext>
            </a:extLst>
          </p:cNvPr>
          <p:cNvCxnSpPr>
            <a:cxnSpLocks/>
          </p:cNvCxnSpPr>
          <p:nvPr/>
        </p:nvCxnSpPr>
        <p:spPr>
          <a:xfrm>
            <a:off x="1574800" y="5793006"/>
            <a:ext cx="0" cy="268650"/>
          </a:xfrm>
          <a:prstGeom prst="line">
            <a:avLst/>
          </a:prstGeom>
          <a:noFill/>
          <a:ln w="25400" cap="flat">
            <a:solidFill>
              <a:srgbClr val="F3A03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59014DF-60F7-3580-D5BE-7A2250CD42CB}"/>
              </a:ext>
            </a:extLst>
          </p:cNvPr>
          <p:cNvCxnSpPr>
            <a:cxnSpLocks/>
          </p:cNvCxnSpPr>
          <p:nvPr/>
        </p:nvCxnSpPr>
        <p:spPr>
          <a:xfrm>
            <a:off x="1645920" y="6061656"/>
            <a:ext cx="1823987" cy="0"/>
          </a:xfrm>
          <a:prstGeom prst="straightConnector1">
            <a:avLst/>
          </a:prstGeom>
          <a:noFill/>
          <a:ln w="25400" cap="flat">
            <a:solidFill>
              <a:srgbClr val="F3A03B"/>
            </a:solidFill>
            <a:prstDash val="solid"/>
            <a:round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EB1F9F2-24E2-61BB-EB06-847D520528F1}"/>
              </a:ext>
            </a:extLst>
          </p:cNvPr>
          <p:cNvCxnSpPr>
            <a:cxnSpLocks/>
          </p:cNvCxnSpPr>
          <p:nvPr/>
        </p:nvCxnSpPr>
        <p:spPr>
          <a:xfrm>
            <a:off x="3522312" y="5748088"/>
            <a:ext cx="0" cy="268650"/>
          </a:xfrm>
          <a:prstGeom prst="line">
            <a:avLst/>
          </a:prstGeom>
          <a:noFill/>
          <a:ln w="25400" cap="flat">
            <a:solidFill>
              <a:srgbClr val="F3A03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A16D8E7-D0A8-6F06-131D-CCD4B11EA319}"/>
              </a:ext>
            </a:extLst>
          </p:cNvPr>
          <p:cNvCxnSpPr>
            <a:cxnSpLocks/>
          </p:cNvCxnSpPr>
          <p:nvPr/>
        </p:nvCxnSpPr>
        <p:spPr>
          <a:xfrm>
            <a:off x="5540822" y="5748088"/>
            <a:ext cx="0" cy="268650"/>
          </a:xfrm>
          <a:prstGeom prst="line">
            <a:avLst/>
          </a:prstGeom>
          <a:noFill/>
          <a:ln w="25400" cap="flat">
            <a:solidFill>
              <a:srgbClr val="F3A03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1856F70-7A93-1EE2-167B-C39E26C239C8}"/>
              </a:ext>
            </a:extLst>
          </p:cNvPr>
          <p:cNvCxnSpPr>
            <a:cxnSpLocks/>
          </p:cNvCxnSpPr>
          <p:nvPr/>
        </p:nvCxnSpPr>
        <p:spPr>
          <a:xfrm>
            <a:off x="3588619" y="6061656"/>
            <a:ext cx="1917032" cy="0"/>
          </a:xfrm>
          <a:prstGeom prst="straightConnector1">
            <a:avLst/>
          </a:prstGeom>
          <a:noFill/>
          <a:ln w="25400" cap="flat">
            <a:solidFill>
              <a:srgbClr val="F3A03B"/>
            </a:solidFill>
            <a:prstDash val="solid"/>
            <a:round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22B38FF-1D3B-A08C-9DE7-DAFB75903568}"/>
              </a:ext>
            </a:extLst>
          </p:cNvPr>
          <p:cNvCxnSpPr>
            <a:cxnSpLocks/>
          </p:cNvCxnSpPr>
          <p:nvPr/>
        </p:nvCxnSpPr>
        <p:spPr>
          <a:xfrm>
            <a:off x="7512396" y="5751070"/>
            <a:ext cx="0" cy="268650"/>
          </a:xfrm>
          <a:prstGeom prst="line">
            <a:avLst/>
          </a:prstGeom>
          <a:noFill/>
          <a:ln w="25400" cap="flat">
            <a:solidFill>
              <a:srgbClr val="F3A03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61E7FFFB-1988-0BF8-1AB9-8CB80D5DA1CC}"/>
              </a:ext>
            </a:extLst>
          </p:cNvPr>
          <p:cNvCxnSpPr>
            <a:cxnSpLocks/>
          </p:cNvCxnSpPr>
          <p:nvPr/>
        </p:nvCxnSpPr>
        <p:spPr>
          <a:xfrm>
            <a:off x="5595364" y="6061656"/>
            <a:ext cx="1917032" cy="0"/>
          </a:xfrm>
          <a:prstGeom prst="straightConnector1">
            <a:avLst/>
          </a:prstGeom>
          <a:noFill/>
          <a:ln w="25400" cap="flat">
            <a:solidFill>
              <a:srgbClr val="F3A03B"/>
            </a:solidFill>
            <a:prstDash val="solid"/>
            <a:round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8" name="Gráfico 27" descr="Insignia 3 con relleno sólido">
            <a:extLst>
              <a:ext uri="{FF2B5EF4-FFF2-40B4-BE49-F238E27FC236}">
                <a16:creationId xmlns:a16="http://schemas.microsoft.com/office/drawing/2014/main" id="{F7DAF2EB-F623-40E5-03F3-E422AB1801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77989" y="5706594"/>
            <a:ext cx="568800" cy="568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" name="Gráfico 29" descr="Insignia con relleno sólido">
            <a:extLst>
              <a:ext uri="{FF2B5EF4-FFF2-40B4-BE49-F238E27FC236}">
                <a16:creationId xmlns:a16="http://schemas.microsoft.com/office/drawing/2014/main" id="{9F303876-387D-81E5-C735-9EE2551D3A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176373" y="5793006"/>
            <a:ext cx="568800" cy="568800"/>
          </a:xfrm>
          <a:prstGeom prst="rect">
            <a:avLst/>
          </a:prstGeom>
        </p:spPr>
      </p:pic>
      <p:pic>
        <p:nvPicPr>
          <p:cNvPr id="32" name="Gráfico 31" descr="Insignia 1 con relleno sólido">
            <a:extLst>
              <a:ext uri="{FF2B5EF4-FFF2-40B4-BE49-F238E27FC236}">
                <a16:creationId xmlns:a16="http://schemas.microsoft.com/office/drawing/2014/main" id="{521D78BE-B7C4-FF18-4807-2BE6940D6FD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90767" y="5748088"/>
            <a:ext cx="567659" cy="5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E79A-4397-5BF3-8311-38136382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ACF0928D-DB67-C912-8962-8F95E55AA27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C2AA1D-27F9-1600-FA7C-7794C4386CE5}"/>
              </a:ext>
            </a:extLst>
          </p:cNvPr>
          <p:cNvSpPr txBox="1"/>
          <p:nvPr/>
        </p:nvSpPr>
        <p:spPr>
          <a:xfrm>
            <a:off x="4769895" y="1225157"/>
            <a:ext cx="4273834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 Museu del Cinema està organitzat en planta baixa i té tres pisos superiors.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 la 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planta baixa 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es comença el recorregut a la exposició amb un audiovisual d'introducció.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També hi ha: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sala d'Exposicions temporals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Els lavabos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botiga del museu</a:t>
            </a:r>
          </a:p>
        </p:txBody>
      </p:sp>
      <p:pic>
        <p:nvPicPr>
          <p:cNvPr id="4" name="Gráfico 3" descr="megáfono1 con relleno sólido">
            <a:extLst>
              <a:ext uri="{FF2B5EF4-FFF2-40B4-BE49-F238E27FC236}">
                <a16:creationId xmlns:a16="http://schemas.microsoft.com/office/drawing/2014/main" id="{9A08386D-4B78-1857-8DBA-6B05977353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0996" y="5045997"/>
            <a:ext cx="914400" cy="914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282AF1-8AED-964C-64CE-0B531FF5CF59}"/>
              </a:ext>
            </a:extLst>
          </p:cNvPr>
          <p:cNvSpPr txBox="1"/>
          <p:nvPr/>
        </p:nvSpPr>
        <p:spPr>
          <a:xfrm>
            <a:off x="5673685" y="5129400"/>
            <a:ext cx="301311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Si hi ha molta gent, el vestíbul pot ser una mica sorollós</a:t>
            </a:r>
            <a:r>
              <a:rPr lang="ca-ES" sz="1600" b="1" dirty="0">
                <a:latin typeface="Montserrat" panose="00000500000000000000" pitchFamily="2" charset="0"/>
              </a:rPr>
              <a:t>.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sym typeface="Helvetica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A5910FA-0973-8D38-7845-152027083631}"/>
              </a:ext>
            </a:extLst>
          </p:cNvPr>
          <p:cNvGrpSpPr/>
          <p:nvPr/>
        </p:nvGrpSpPr>
        <p:grpSpPr>
          <a:xfrm>
            <a:off x="100272" y="200416"/>
            <a:ext cx="4419381" cy="6210441"/>
            <a:chOff x="100272" y="200416"/>
            <a:chExt cx="4419381" cy="621044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6C417F5-340E-5E1C-0295-E3D9158DE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72" y="650857"/>
              <a:ext cx="4419381" cy="576000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3F0ABD5-49E1-BF43-89B8-182E973E2670}"/>
                </a:ext>
              </a:extLst>
            </p:cNvPr>
            <p:cNvSpPr/>
            <p:nvPr/>
          </p:nvSpPr>
          <p:spPr>
            <a:xfrm>
              <a:off x="185620" y="200416"/>
              <a:ext cx="1242347" cy="71398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a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838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3CC7-C9D3-4099-735E-653412854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D6F38529-CA67-DDE9-10C9-20F2418BE70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CC720F-1C74-BC1F-D9C2-315B9A68553B}"/>
              </a:ext>
            </a:extLst>
          </p:cNvPr>
          <p:cNvSpPr txBox="1"/>
          <p:nvPr/>
        </p:nvSpPr>
        <p:spPr>
          <a:xfrm>
            <a:off x="4583756" y="364838"/>
            <a:ext cx="4302854" cy="2800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3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En aquesta planta trobaràs els inicis de la història de la imatge en moviment: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Les ombres(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i 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2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),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cambra obscura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3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Les il·lusions òptiques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4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llanterna màgica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5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Les visites òptiques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6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Fotografia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7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9F79D5C-C177-5F6B-C49D-D8AAE1855ECC}"/>
              </a:ext>
            </a:extLst>
          </p:cNvPr>
          <p:cNvGrpSpPr/>
          <p:nvPr/>
        </p:nvGrpSpPr>
        <p:grpSpPr>
          <a:xfrm>
            <a:off x="4488475" y="3695034"/>
            <a:ext cx="4469902" cy="2577556"/>
            <a:chOff x="4779779" y="5240513"/>
            <a:chExt cx="4247382" cy="10357583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58690D9-659E-6B3E-3353-EA64CAC859CB}"/>
                </a:ext>
              </a:extLst>
            </p:cNvPr>
            <p:cNvSpPr txBox="1"/>
            <p:nvPr/>
          </p:nvSpPr>
          <p:spPr>
            <a:xfrm>
              <a:off x="5716810" y="5332980"/>
              <a:ext cx="3310351" cy="10265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El punt</a:t>
              </a:r>
              <a:r>
                <a:rPr lang="ca-ES" sz="1600" b="1" dirty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, “La cambra obscura”, és un espai molt fosc.</a:t>
              </a: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ca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ca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Al punt </a:t>
              </a:r>
              <a:r>
                <a:rPr lang="ca-ES" sz="1600" b="1" dirty="0" smtClean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ca-E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ca-ES" sz="1600" b="1" dirty="0" smtClean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ca-E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hi ha audiovisuals</a:t>
              </a: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ca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ca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ca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Al punt </a:t>
              </a:r>
              <a:r>
                <a:rPr lang="ca-ES" sz="1600" b="1" dirty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ca-ES" sz="1600" b="1" dirty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ca-ES" sz="1600" b="1" dirty="0">
                  <a:solidFill>
                    <a:srgbClr val="F3A0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ca-ES" sz="1600" b="1" dirty="0">
                  <a:solidFill>
                    <a:srgbClr val="E7B0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a-E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hi ha elements interactius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A946FC9-8917-46A1-36F7-B493D2E7A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9779" y="5240513"/>
              <a:ext cx="735679" cy="2893229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1FF37B22-4C34-31E7-DE08-B76E427C824F}"/>
              </a:ext>
            </a:extLst>
          </p:cNvPr>
          <p:cNvGrpSpPr/>
          <p:nvPr/>
        </p:nvGrpSpPr>
        <p:grpSpPr>
          <a:xfrm>
            <a:off x="329257" y="221237"/>
            <a:ext cx="4145078" cy="5888736"/>
            <a:chOff x="159356" y="200416"/>
            <a:chExt cx="4329119" cy="610858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17345CA-AD2D-576A-D835-19CD19C6F1F1}"/>
                </a:ext>
              </a:extLst>
            </p:cNvPr>
            <p:cNvGrpSpPr/>
            <p:nvPr/>
          </p:nvGrpSpPr>
          <p:grpSpPr>
            <a:xfrm>
              <a:off x="159356" y="549000"/>
              <a:ext cx="4329119" cy="5760000"/>
              <a:chOff x="185619" y="165252"/>
              <a:chExt cx="4329119" cy="5760000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5EFE4894-F0D4-4268-B796-63B0180F7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619" y="165252"/>
                <a:ext cx="4329119" cy="5760000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5CDCEA9E-35D7-6A98-EDA2-D8B753223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562" y="4841506"/>
                <a:ext cx="576332" cy="576332"/>
              </a:xfrm>
              <a:prstGeom prst="rect">
                <a:avLst/>
              </a:prstGeom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4FCB820-D515-3924-C4F1-2C4E7981CCF4}"/>
                </a:ext>
              </a:extLst>
            </p:cNvPr>
            <p:cNvSpPr/>
            <p:nvPr/>
          </p:nvSpPr>
          <p:spPr>
            <a:xfrm>
              <a:off x="185620" y="200416"/>
              <a:ext cx="1242347" cy="71398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a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8111966-9BB0-BFDA-AC41-32FE32F73F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756" y="5591274"/>
            <a:ext cx="671999" cy="7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9E083F-44E7-3967-47D2-AA2FF5618E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117" y="4518398"/>
            <a:ext cx="74032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00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FA92-BAA0-C501-5FCF-7FE81B84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9EACD386-E088-0175-8539-9A1C846748C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D8B995-7807-BF18-E246-58C71745547E}"/>
              </a:ext>
            </a:extLst>
          </p:cNvPr>
          <p:cNvSpPr txBox="1"/>
          <p:nvPr/>
        </p:nvSpPr>
        <p:spPr>
          <a:xfrm>
            <a:off x="4847207" y="557408"/>
            <a:ext cx="4148922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Planta 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En aquesta planta descobriràs com la imatge agafa moviment i comença el Cinema: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Les joguines òptiques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8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Cronofotografia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9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 </a:t>
            </a:r>
            <a:r>
              <a:rPr kumimoji="0" lang="ca-ES" sz="1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kinetoscopi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10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 cinematògraf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11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Els efectes especials(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12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Eines de cinema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13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Estrelles del silenci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14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televisió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15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La fàbrica dels somnis (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16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B8C0C45-4C9F-E4B8-E1E1-0F1F58F90A2B}"/>
              </a:ext>
            </a:extLst>
          </p:cNvPr>
          <p:cNvGrpSpPr/>
          <p:nvPr/>
        </p:nvGrpSpPr>
        <p:grpSpPr>
          <a:xfrm>
            <a:off x="185620" y="200416"/>
            <a:ext cx="4426993" cy="5907776"/>
            <a:chOff x="185620" y="200416"/>
            <a:chExt cx="4606722" cy="621434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701CF56-4FD4-8C34-F4DA-6BABF8B74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273" y="654760"/>
              <a:ext cx="4575069" cy="576000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8AA864E-2A5D-552D-1EB9-FAFD9F4A4C84}"/>
                </a:ext>
              </a:extLst>
            </p:cNvPr>
            <p:cNvSpPr/>
            <p:nvPr/>
          </p:nvSpPr>
          <p:spPr>
            <a:xfrm>
              <a:off x="185620" y="200416"/>
              <a:ext cx="1480342" cy="71398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a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8690D9-659E-6B3E-3353-EA64CAC859CB}"/>
              </a:ext>
            </a:extLst>
          </p:cNvPr>
          <p:cNvSpPr txBox="1"/>
          <p:nvPr/>
        </p:nvSpPr>
        <p:spPr>
          <a:xfrm>
            <a:off x="5032432" y="4370152"/>
            <a:ext cx="4111568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Al punt </a:t>
            </a:r>
            <a:r>
              <a:rPr lang="ca-ES" sz="1600" b="1" dirty="0" smtClean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11,12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a-ES" sz="1600" b="1" dirty="0" smtClean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hi ha audiovisuals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Al punt </a:t>
            </a:r>
            <a:r>
              <a:rPr lang="ca-ES" sz="1600" b="1" dirty="0" smtClean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a-ES" sz="1600" b="1" dirty="0" smtClean="0">
                <a:solidFill>
                  <a:srgbClr val="F3A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ha elements interactius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D9E083F-44E7-3967-47D2-AA2FF5618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848" y="4692587"/>
            <a:ext cx="740321" cy="7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AF1AEB1-737F-9F52-A18E-CFD50CACD0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023" y="5588495"/>
            <a:ext cx="771180" cy="8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23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4F41-29D6-E9ED-8FC9-85F1CC90C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884B9D8E-1941-3DE4-B3D4-EF4DE0FF4E9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5E5929-735A-951C-963A-7CBE87C70DA3}"/>
              </a:ext>
            </a:extLst>
          </p:cNvPr>
          <p:cNvSpPr txBox="1"/>
          <p:nvPr/>
        </p:nvSpPr>
        <p:spPr>
          <a:xfrm>
            <a:off x="4807724" y="2038082"/>
            <a:ext cx="4087847" cy="3293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Planta 1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En aquesta planta veuràs diferents objectes: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Aparells de Cinema amateur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17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),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El Cinema infantil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18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Espai dedicat a Tomàs Mallol, col·leccionista que va començar la col·lecció del museu (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3A0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19</a:t>
            </a:r>
            <a:r>
              <a:rPr kumimoji="0" lang="ca-E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).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També hi ha la biblioteca i dues sales de tallers.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5842E0B-7DBD-A31A-721B-47BC932087E1}"/>
              </a:ext>
            </a:extLst>
          </p:cNvPr>
          <p:cNvGrpSpPr/>
          <p:nvPr/>
        </p:nvGrpSpPr>
        <p:grpSpPr>
          <a:xfrm>
            <a:off x="280134" y="227848"/>
            <a:ext cx="4255290" cy="5944352"/>
            <a:chOff x="18" y="200416"/>
            <a:chExt cx="4429026" cy="610858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08C72C4-3E80-B9B0-BCA4-088B89ED6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" y="549000"/>
              <a:ext cx="4429026" cy="5760000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A456A2C-802A-E343-B75D-BFBFF3C2D016}"/>
                </a:ext>
              </a:extLst>
            </p:cNvPr>
            <p:cNvSpPr/>
            <p:nvPr/>
          </p:nvSpPr>
          <p:spPr>
            <a:xfrm>
              <a:off x="87682" y="200416"/>
              <a:ext cx="1340285" cy="71398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a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880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A9AFA-093B-B4FC-7525-60E5643B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6CF5BA-11F1-3308-4F3D-FF9309DBE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56" y="3612643"/>
            <a:ext cx="1926816" cy="192681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15203EC-0F09-B84A-C920-3D54EF63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758F-0C25-4963-840F-9E8F1AB3079C}" type="slidenum">
              <a:rPr lang="ca-ES" smtClean="0"/>
              <a:t>18</a:t>
            </a:fld>
            <a:endParaRPr lang="ca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6270" cy="68854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8DA4E1D-BB46-4BD7-5AD3-CA3BC3B12DEC}"/>
              </a:ext>
            </a:extLst>
          </p:cNvPr>
          <p:cNvSpPr txBox="1"/>
          <p:nvPr/>
        </p:nvSpPr>
        <p:spPr>
          <a:xfrm>
            <a:off x="4803450" y="1670483"/>
            <a:ext cx="544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3000" noProof="0" dirty="0">
                <a:solidFill>
                  <a:srgbClr val="FFFFFF"/>
                </a:solidFill>
                <a:latin typeface="Helvetica LT Std Cond Blk" panose="020B0806030502050204" pitchFamily="34" charset="0"/>
              </a:rPr>
              <a:t>3</a:t>
            </a:r>
            <a:r>
              <a:rPr kumimoji="0" lang="ca-E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. </a:t>
            </a:r>
            <a:r>
              <a:rPr kumimoji="0" lang="ca-E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COMENCEM </a:t>
            </a:r>
            <a:endParaRPr kumimoji="0" lang="ca-ES" sz="3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T Std Cond Blk" panose="020B0806030502050204" pitchFamily="34" charset="0"/>
              <a:sym typeface="Helvetica"/>
            </a:endParaRPr>
          </a:p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LA VISITA AL MUSEU </a:t>
            </a:r>
          </a:p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Std Cond Blk" panose="020B0806030502050204" pitchFamily="34" charset="0"/>
                <a:sym typeface="Helvetica"/>
              </a:rPr>
              <a:t>DEL CINEMA</a:t>
            </a:r>
            <a:endParaRPr kumimoji="0" lang="ca-ES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T Std Cond Blk" panose="020B080603050205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73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5417" y="6414760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E0B9751D-023B-5D08-D9DC-B6FD5065F235}"/>
              </a:ext>
            </a:extLst>
          </p:cNvPr>
          <p:cNvSpPr txBox="1"/>
          <p:nvPr/>
        </p:nvSpPr>
        <p:spPr>
          <a:xfrm>
            <a:off x="0" y="6130066"/>
            <a:ext cx="9144000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Avui visito el Museu del Cinema </a:t>
            </a:r>
            <a:r>
              <a:rPr lang="ca-ES" sz="1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</a:t>
            </a: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Girona.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F1191F-7172-F23B-09E6-C013DBB0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67" y="158547"/>
            <a:ext cx="3376002" cy="4661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2986E-7706-E6DD-7C3D-0F4322275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0136" y="158547"/>
            <a:ext cx="4165281" cy="46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35791C3-9FF1-8DF6-E16E-E20272850879}"/>
              </a:ext>
            </a:extLst>
          </p:cNvPr>
          <p:cNvGrpSpPr/>
          <p:nvPr/>
        </p:nvGrpSpPr>
        <p:grpSpPr>
          <a:xfrm>
            <a:off x="2443606" y="4878302"/>
            <a:ext cx="4256788" cy="1463040"/>
            <a:chOff x="2677796" y="4913743"/>
            <a:chExt cx="4256788" cy="146304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23898C8-2F43-B4FC-8F6C-51B0BCCF2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77796" y="4913743"/>
              <a:ext cx="310792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0A62863-278F-2C0E-7865-6FE8B3B05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864" y="4990063"/>
              <a:ext cx="1386720" cy="1330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796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78408" y="4686125"/>
            <a:ext cx="4471416" cy="1635885"/>
          </a:xfrm>
          <a:prstGeom prst="rect">
            <a:avLst/>
          </a:prstGeom>
          <a:solidFill>
            <a:srgbClr val="F3A03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D81951-99F3-1990-789F-DC4A8C7CEB1B}"/>
              </a:ext>
            </a:extLst>
          </p:cNvPr>
          <p:cNvSpPr txBox="1"/>
          <p:nvPr/>
        </p:nvSpPr>
        <p:spPr>
          <a:xfrm>
            <a:off x="661266" y="736243"/>
            <a:ext cx="7896223" cy="3785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Et donem la benvinguda </a:t>
            </a:r>
            <a:r>
              <a:rPr lang="ca-E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 </a:t>
            </a:r>
            <a:endParaRPr lang="ca-ES" sz="16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Museu </a:t>
            </a: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 Cinema – Col·lecció Tomàs </a:t>
            </a:r>
            <a:r>
              <a:rPr lang="ca-E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Mallol</a:t>
            </a: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ca-ES" sz="1600" b="1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600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Es troba a la ciutat de </a:t>
            </a:r>
            <a:r>
              <a:rPr kumimoji="0" lang="ca-E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Girona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Aquesta guia està pensada per ajudar-te a </a:t>
            </a:r>
            <a:endParaRPr kumimoji="0" lang="ca-ES" sz="1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preparar </a:t>
            </a:r>
            <a:r>
              <a:rPr kumimoji="0" lang="ca-E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la visita amb antelació </a:t>
            </a:r>
            <a:endParaRPr kumimoji="0" lang="ca-ES" sz="1600" b="1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i 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fer que l’experiència al museu </a:t>
            </a:r>
            <a:r>
              <a:rPr kumimoji="0" lang="ca-E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sigui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 més còmoda i previsible.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a-ES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El format és editable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, de manera que pots adaptar els pictogrames a les teves necessitats o preferències.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Si 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necessites més informació, </a:t>
            </a:r>
            <a:endParaRPr kumimoji="0" lang="ca-ES" sz="1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no 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dubtis a posar-te en contacte amb nosaltres </a:t>
            </a:r>
            <a:endParaRPr kumimoji="0" lang="ca-ES" sz="1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o 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visitar la nostra pàgina web. Estem aquí per ajudar-te!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8FD2973-106C-7174-FF3A-F60B9B5D25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DBCFD0A-BD6E-9B88-123B-21A5BFA2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121" y="4646043"/>
            <a:ext cx="2017021" cy="20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152144" y="50241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www.museudelcinema.cat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 smtClean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972 </a:t>
            </a:r>
            <a:r>
              <a:rPr lang="ca-ES" b="1" dirty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41 27 </a:t>
            </a:r>
            <a:r>
              <a:rPr lang="ca-ES" b="1" dirty="0" smtClean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 smtClean="0">
                <a:solidFill>
                  <a:schemeClr val="tx1"/>
                </a:solidFill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educacio@museudelcinema.cat</a:t>
            </a:r>
            <a:endParaRPr lang="ca-ES" b="1" dirty="0" smtClean="0">
              <a:solidFill>
                <a:schemeClr val="tx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02DB33C7-B099-77B2-A2A5-5E58EFF89879}"/>
              </a:ext>
            </a:extLst>
          </p:cNvPr>
          <p:cNvSpPr txBox="1"/>
          <p:nvPr/>
        </p:nvSpPr>
        <p:spPr>
          <a:xfrm>
            <a:off x="-131646" y="6167941"/>
            <a:ext cx="930728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 museu està a prop de l’església Santa Susanna del Mercadal.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Potser repiquen les campanes.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E94EB59-E826-9035-3B24-78DE1C6FDF97}"/>
              </a:ext>
            </a:extLst>
          </p:cNvPr>
          <p:cNvGrpSpPr/>
          <p:nvPr/>
        </p:nvGrpSpPr>
        <p:grpSpPr>
          <a:xfrm>
            <a:off x="2460157" y="4714770"/>
            <a:ext cx="4123680" cy="1310400"/>
            <a:chOff x="2391988" y="4700762"/>
            <a:chExt cx="4123680" cy="1310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29220E9-990F-B187-728E-7617D4E2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1988" y="4700762"/>
              <a:ext cx="1310400" cy="13104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0831139-99C0-2AE7-47ED-C124A31E2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628" y="4700762"/>
              <a:ext cx="1310400" cy="13104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54A98F0-C55B-1210-8B8D-A3D56CA24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268" y="4700762"/>
              <a:ext cx="1310400" cy="1310400"/>
            </a:xfrm>
            <a:prstGeom prst="rect">
              <a:avLst/>
            </a:prstGeom>
          </p:spPr>
        </p:pic>
      </p:grpSp>
      <p:pic>
        <p:nvPicPr>
          <p:cNvPr id="10242" name="Picture 2" descr="Església de Santa Susana del Mercadal, Girona - Picture of Parroquia de  Santa Susana Del Mercadal, Girona - Tripadvisor">
            <a:extLst>
              <a:ext uri="{FF2B5EF4-FFF2-40B4-BE49-F238E27FC236}">
                <a16:creationId xmlns:a16="http://schemas.microsoft.com/office/drawing/2014/main" id="{94D085CA-B09E-25D2-47C6-236C147E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0595"/>
            <a:ext cx="9144000" cy="462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D74A4E-182B-E81C-A6B1-F2A8D6686037}"/>
              </a:ext>
            </a:extLst>
          </p:cNvPr>
          <p:cNvSpPr txBox="1"/>
          <p:nvPr/>
        </p:nvSpPr>
        <p:spPr>
          <a:xfrm>
            <a:off x="150022" y="2434293"/>
            <a:ext cx="2497644" cy="58477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F3A0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Església Santa Susanna del Mercadal</a:t>
            </a:r>
            <a:endParaRPr kumimoji="0" lang="ca-E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F6A0E24-C394-1F2A-15C7-6656B86A3265}"/>
              </a:ext>
            </a:extLst>
          </p:cNvPr>
          <p:cNvCxnSpPr>
            <a:cxnSpLocks/>
          </p:cNvCxnSpPr>
          <p:nvPr/>
        </p:nvCxnSpPr>
        <p:spPr>
          <a:xfrm>
            <a:off x="2647666" y="2654716"/>
            <a:ext cx="1370441" cy="0"/>
          </a:xfrm>
          <a:prstGeom prst="straightConnector1">
            <a:avLst/>
          </a:prstGeom>
          <a:noFill/>
          <a:ln w="47625" cap="flat">
            <a:solidFill>
              <a:srgbClr val="F3A03B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AD27B9-4445-2AF2-7DF2-0E7C62F19545}"/>
              </a:ext>
            </a:extLst>
          </p:cNvPr>
          <p:cNvSpPr txBox="1"/>
          <p:nvPr/>
        </p:nvSpPr>
        <p:spPr>
          <a:xfrm>
            <a:off x="150022" y="3239487"/>
            <a:ext cx="2497644" cy="33855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F3A0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Museu del Cinema</a:t>
            </a:r>
            <a:endParaRPr kumimoji="0" lang="ca-E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F8BF9908-B731-4CC3-E010-194E939D6779}"/>
              </a:ext>
            </a:extLst>
          </p:cNvPr>
          <p:cNvCxnSpPr>
            <a:cxnSpLocks/>
          </p:cNvCxnSpPr>
          <p:nvPr/>
        </p:nvCxnSpPr>
        <p:spPr>
          <a:xfrm>
            <a:off x="2647666" y="3408762"/>
            <a:ext cx="4503312" cy="0"/>
          </a:xfrm>
          <a:prstGeom prst="straightConnector1">
            <a:avLst/>
          </a:prstGeom>
          <a:noFill/>
          <a:ln w="47625" cap="flat">
            <a:solidFill>
              <a:srgbClr val="F3A03B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0EEF206-23FE-3A94-557F-6B11BF5434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804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208D7-7BE1-69F2-C7F3-5C4B74FD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4F1191F-7172-F23B-09E6-C013DBB07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30"/>
            <a:ext cx="5431536" cy="4604691"/>
          </a:xfrm>
          <a:prstGeom prst="rect">
            <a:avLst/>
          </a:prstGeom>
        </p:spPr>
      </p:pic>
      <p:sp>
        <p:nvSpPr>
          <p:cNvPr id="107" name="Marcador de número de diapositiva 1">
            <a:extLst>
              <a:ext uri="{FF2B5EF4-FFF2-40B4-BE49-F238E27FC236}">
                <a16:creationId xmlns:a16="http://schemas.microsoft.com/office/drawing/2014/main" id="{A9DD62B2-13CF-402B-EFA2-57657C5362C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505417" y="6414760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5F92B081-C2F6-A732-1349-20AE447C2748}"/>
              </a:ext>
            </a:extLst>
          </p:cNvPr>
          <p:cNvSpPr txBox="1"/>
          <p:nvPr/>
        </p:nvSpPr>
        <p:spPr>
          <a:xfrm>
            <a:off x="-1" y="6270391"/>
            <a:ext cx="9144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 Museu està a peu de carrer. </a:t>
            </a:r>
          </a:p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 ha un petit esglaó per entrar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ACD47C-7D2C-C9B1-E899-7258C48B7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799" y="4899525"/>
            <a:ext cx="1310400" cy="1310400"/>
          </a:xfrm>
          <a:prstGeom prst="rect">
            <a:avLst/>
          </a:prstGeom>
        </p:spPr>
      </p:pic>
      <p:pic>
        <p:nvPicPr>
          <p:cNvPr id="4" name="Imagen 3" descr="Imagen que contiene hombre, joven, montar a caballo, tabla&#10;&#10;El contenido generado por IA puede ser incorrecto.">
            <a:extLst>
              <a:ext uri="{FF2B5EF4-FFF2-40B4-BE49-F238E27FC236}">
                <a16:creationId xmlns:a16="http://schemas.microsoft.com/office/drawing/2014/main" id="{5B9FD1E6-C13A-2371-90F6-905DC01F80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574" y="0"/>
            <a:ext cx="3515778" cy="46538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7527BC-945D-5CFF-D043-06DC933113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69"/>
            <a:ext cx="5540992" cy="465565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116594A-CF5D-275F-5A94-BCB205CF72B5}"/>
              </a:ext>
            </a:extLst>
          </p:cNvPr>
          <p:cNvCxnSpPr>
            <a:cxnSpLocks/>
          </p:cNvCxnSpPr>
          <p:nvPr/>
        </p:nvCxnSpPr>
        <p:spPr>
          <a:xfrm flipV="1">
            <a:off x="3196046" y="4216531"/>
            <a:ext cx="3275293" cy="216132"/>
          </a:xfrm>
          <a:prstGeom prst="straightConnector1">
            <a:avLst/>
          </a:prstGeom>
          <a:noFill/>
          <a:ln w="47625" cap="flat">
            <a:solidFill>
              <a:srgbClr val="F3A03B"/>
            </a:solidFill>
            <a:prstDash val="solid"/>
            <a:round/>
            <a:headEnd w="lg" len="med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13E71A50-5472-8758-575D-9A7446B4116F}"/>
              </a:ext>
            </a:extLst>
          </p:cNvPr>
          <p:cNvSpPr txBox="1"/>
          <p:nvPr/>
        </p:nvSpPr>
        <p:spPr>
          <a:xfrm>
            <a:off x="272851" y="4160295"/>
            <a:ext cx="2497644" cy="33855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F3A0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>
                <a:latin typeface="Arial" panose="020B0604020202020204" pitchFamily="34" charset="0"/>
                <a:cs typeface="Arial" panose="020B0604020202020204" pitchFamily="34" charset="0"/>
              </a:rPr>
              <a:t>Accés principal</a:t>
            </a:r>
            <a:endParaRPr kumimoji="0" lang="ca-E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4936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5417" y="6414760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179" name="CuadroTexto 6"/>
          <p:cNvSpPr txBox="1"/>
          <p:nvPr/>
        </p:nvSpPr>
        <p:spPr>
          <a:xfrm>
            <a:off x="25925" y="6022345"/>
            <a:ext cx="9144001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>
                <a:latin typeface="Montserrat" panose="00000500000000000000" pitchFamily="2" charset="0"/>
                <a:ea typeface="Verdana" panose="020B0604030504040204" pitchFamily="34" charset="0"/>
              </a:rPr>
              <a:t>Al vestíbul hi ha el taulell de recepció. </a:t>
            </a:r>
          </a:p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>
                <a:latin typeface="Montserrat" panose="00000500000000000000" pitchFamily="2" charset="0"/>
                <a:ea typeface="Verdana" panose="020B0604030504040204" pitchFamily="34" charset="0"/>
              </a:rPr>
              <a:t>Aquí compro el tiquet d’entrada.</a:t>
            </a:r>
            <a:endParaRPr lang="ca-ES" sz="1400" b="1"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BD05EED-C67E-DDCB-C403-E3412224F05F}"/>
              </a:ext>
            </a:extLst>
          </p:cNvPr>
          <p:cNvGrpSpPr/>
          <p:nvPr/>
        </p:nvGrpSpPr>
        <p:grpSpPr>
          <a:xfrm>
            <a:off x="2528498" y="4870958"/>
            <a:ext cx="4087004" cy="1310400"/>
            <a:chOff x="2572667" y="5016362"/>
            <a:chExt cx="4087004" cy="1310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DAE321D-44F0-198A-4C89-7D1C7F05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271" y="5016362"/>
              <a:ext cx="1310400" cy="13104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D4B8C17-8CCE-5AD8-9A48-6CA76901D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895" y="5016362"/>
              <a:ext cx="1310400" cy="13104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6E79883-0AA1-0267-92B2-CE368163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2667" y="5016362"/>
              <a:ext cx="1310400" cy="1310400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51" y="0"/>
            <a:ext cx="9180577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03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D7160-039C-9F30-4D16-F96E52CE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Marcador de número de diapositiva 1">
            <a:extLst>
              <a:ext uri="{FF2B5EF4-FFF2-40B4-BE49-F238E27FC236}">
                <a16:creationId xmlns:a16="http://schemas.microsoft.com/office/drawing/2014/main" id="{AC207F49-B209-FAB3-D005-D0E324E0505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505417" y="6414760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179" name="CuadroTexto 6">
            <a:extLst>
              <a:ext uri="{FF2B5EF4-FFF2-40B4-BE49-F238E27FC236}">
                <a16:creationId xmlns:a16="http://schemas.microsoft.com/office/drawing/2014/main" id="{5900A42A-EAC2-B776-8129-F3ED0296F10E}"/>
              </a:ext>
            </a:extLst>
          </p:cNvPr>
          <p:cNvSpPr txBox="1"/>
          <p:nvPr/>
        </p:nvSpPr>
        <p:spPr>
          <a:xfrm>
            <a:off x="25925" y="6022345"/>
            <a:ext cx="914400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ho necessito deixo les meves coses al guarda-roba.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C200A27-E5BE-C345-0E1D-9D5CB395DB13}"/>
              </a:ext>
            </a:extLst>
          </p:cNvPr>
          <p:cNvGrpSpPr/>
          <p:nvPr/>
        </p:nvGrpSpPr>
        <p:grpSpPr>
          <a:xfrm>
            <a:off x="2464674" y="4870959"/>
            <a:ext cx="4266502" cy="1310400"/>
            <a:chOff x="3177774" y="4898254"/>
            <a:chExt cx="4266502" cy="131040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FE69438-DE4E-991E-8AD9-C433EE236632}"/>
                </a:ext>
              </a:extLst>
            </p:cNvPr>
            <p:cNvGrpSpPr/>
            <p:nvPr/>
          </p:nvGrpSpPr>
          <p:grpSpPr>
            <a:xfrm>
              <a:off x="3177774" y="4898254"/>
              <a:ext cx="2788451" cy="1310400"/>
              <a:chOff x="3060761" y="4870958"/>
              <a:chExt cx="2788451" cy="1310400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43533E43-F484-DED6-F78C-80C309813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8812" y="4870958"/>
                <a:ext cx="1310400" cy="1310400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92EBB0B0-03F9-BCEB-830F-1515A53E9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0761" y="4870958"/>
                <a:ext cx="1310400" cy="1310400"/>
              </a:xfrm>
              <a:prstGeom prst="rect">
                <a:avLst/>
              </a:prstGeom>
            </p:spPr>
          </p:pic>
        </p:grp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CE86980-E656-FBD3-AC73-A4002B5E3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3876" y="4898254"/>
              <a:ext cx="1310400" cy="1310400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25712" cy="47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5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3C17F-68BC-64E4-AD88-E5C484A64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Marcador de número de diapositiva 1">
            <a:extLst>
              <a:ext uri="{FF2B5EF4-FFF2-40B4-BE49-F238E27FC236}">
                <a16:creationId xmlns:a16="http://schemas.microsoft.com/office/drawing/2014/main" id="{BE59D571-FABB-23BA-E12D-1BF349F3046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505417" y="6414760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sp>
        <p:nvSpPr>
          <p:cNvPr id="179" name="CuadroTexto 6">
            <a:extLst>
              <a:ext uri="{FF2B5EF4-FFF2-40B4-BE49-F238E27FC236}">
                <a16:creationId xmlns:a16="http://schemas.microsoft.com/office/drawing/2014/main" id="{BB5BBD25-881D-AE04-BBBA-F1183875EF24}"/>
              </a:ext>
            </a:extLst>
          </p:cNvPr>
          <p:cNvSpPr txBox="1"/>
          <p:nvPr/>
        </p:nvSpPr>
        <p:spPr>
          <a:xfrm>
            <a:off x="-1" y="6093676"/>
            <a:ext cx="91440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>
                <a:latin typeface="Bau Offc"/>
                <a:ea typeface="Bau Offc"/>
                <a:cs typeface="Bau Offc"/>
                <a:sym typeface="Bau Offc"/>
              </a:defRPr>
            </a:pP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necessito ajuda, puc demanar-la a la persona del taulell de recepció</a:t>
            </a:r>
            <a:r>
              <a:rPr lang="ca-ES" sz="16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ca-ES" sz="1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9903267-55AE-0596-DF36-40C12E2230E7}"/>
              </a:ext>
            </a:extLst>
          </p:cNvPr>
          <p:cNvGrpSpPr/>
          <p:nvPr/>
        </p:nvGrpSpPr>
        <p:grpSpPr>
          <a:xfrm>
            <a:off x="3176877" y="4704238"/>
            <a:ext cx="2790246" cy="1310400"/>
            <a:chOff x="3225504" y="4966241"/>
            <a:chExt cx="2790246" cy="13104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7C27A09-0CD4-7407-0C1A-6D24F70E5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504" y="4966241"/>
              <a:ext cx="1310400" cy="131040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E07CA03-15C2-CC47-FB87-D5F1392A1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5350" y="4966241"/>
              <a:ext cx="1310400" cy="131040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45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86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14EC-3CF1-49AD-02D0-EAAA2454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8F260503-0DCE-7314-28A4-5ECB4CA00D3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198" name="CuadroTexto 6">
            <a:extLst>
              <a:ext uri="{FF2B5EF4-FFF2-40B4-BE49-F238E27FC236}">
                <a16:creationId xmlns:a16="http://schemas.microsoft.com/office/drawing/2014/main" id="{0BF9E272-84B5-5AB6-B4B5-FDE7845B35F8}"/>
              </a:ext>
            </a:extLst>
          </p:cNvPr>
          <p:cNvSpPr txBox="1"/>
          <p:nvPr/>
        </p:nvSpPr>
        <p:spPr>
          <a:xfrm>
            <a:off x="0" y="6139843"/>
            <a:ext cx="91440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prop del vestíbul hi ha els lavabos. 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 dels lavabos és gran i accessible.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FD14E7-FD9D-F9E6-DD9B-EC9F2A88C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800" y="4769847"/>
            <a:ext cx="1310400" cy="1310400"/>
          </a:xfrm>
          <a:prstGeom prst="rect">
            <a:avLst/>
          </a:prstGeom>
        </p:spPr>
      </p:pic>
      <p:pic>
        <p:nvPicPr>
          <p:cNvPr id="3" name="Imagen 2" descr="Imagen que contiene gabinete, interior, cocina, lavabo&#10;&#10;El contenido generado por IA puede ser incorrecto.">
            <a:extLst>
              <a:ext uri="{FF2B5EF4-FFF2-40B4-BE49-F238E27FC236}">
                <a16:creationId xmlns:a16="http://schemas.microsoft.com/office/drawing/2014/main" id="{04E254FF-0148-FB8F-CF81-DE47EEA328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45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198" name="CuadroTexto 6"/>
          <p:cNvSpPr txBox="1"/>
          <p:nvPr/>
        </p:nvSpPr>
        <p:spPr>
          <a:xfrm>
            <a:off x="-1" y="5971554"/>
            <a:ext cx="91440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</a:t>
            </a:r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durant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 visita </a:t>
            </a:r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sento nerviós/a puc anar a la Sala de tallers de la planta 1.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És un espai tranquil amb pocs estímuls.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014BC2F-65C5-5BBF-7132-D830BFE0A2AC}"/>
              </a:ext>
            </a:extLst>
          </p:cNvPr>
          <p:cNvGrpSpPr/>
          <p:nvPr/>
        </p:nvGrpSpPr>
        <p:grpSpPr>
          <a:xfrm>
            <a:off x="3201892" y="4540868"/>
            <a:ext cx="2740216" cy="1310400"/>
            <a:chOff x="3266398" y="4796582"/>
            <a:chExt cx="2740216" cy="13104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4CBB887-4BBD-8D05-7029-998EB754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398" y="4796582"/>
              <a:ext cx="1310400" cy="13104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888070A-289B-BDD6-9827-674C9010E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214" y="4796582"/>
              <a:ext cx="1310400" cy="131040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44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4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75" b="26349"/>
          <a:stretch/>
        </p:blipFill>
        <p:spPr>
          <a:xfrm>
            <a:off x="0" y="-1871"/>
            <a:ext cx="9144000" cy="4301421"/>
          </a:xfrm>
          <a:prstGeom prst="rect">
            <a:avLst/>
          </a:prstGeom>
        </p:spPr>
      </p:pic>
      <p:sp>
        <p:nvSpPr>
          <p:cNvPr id="232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7A66A8B3-72D1-751A-8EE9-7EC8B9D39DEB}"/>
              </a:ext>
            </a:extLst>
          </p:cNvPr>
          <p:cNvSpPr txBox="1"/>
          <p:nvPr/>
        </p:nvSpPr>
        <p:spPr>
          <a:xfrm>
            <a:off x="324610" y="6078288"/>
            <a:ext cx="84947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Començo la visita mirant un audiovisual.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 entrar i per sortir, les portes s’obren i es tanquen automàticament.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2457D9-94AB-329D-EB6F-D50FD8D47435}"/>
              </a:ext>
            </a:extLst>
          </p:cNvPr>
          <p:cNvSpPr txBox="1"/>
          <p:nvPr/>
        </p:nvSpPr>
        <p:spPr>
          <a:xfrm>
            <a:off x="966899" y="3278127"/>
            <a:ext cx="2273643" cy="584771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F3A03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latin typeface="Montserrat" panose="00000500000000000000" pitchFamily="2" charset="0"/>
              </a:rPr>
              <a:t>Porta automàtica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latin typeface="Montserrat" panose="00000500000000000000" pitchFamily="2" charset="0"/>
              </a:rPr>
              <a:t>sala audiovisual</a:t>
            </a:r>
            <a:endParaRPr kumimoji="0" lang="ca-E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ontserrat" panose="00000500000000000000" pitchFamily="2" charset="0"/>
              <a:sym typeface="Helvetica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F9491F0-62A5-8679-1FCE-F30FE83F887C}"/>
              </a:ext>
            </a:extLst>
          </p:cNvPr>
          <p:cNvCxnSpPr>
            <a:cxnSpLocks/>
          </p:cNvCxnSpPr>
          <p:nvPr/>
        </p:nvCxnSpPr>
        <p:spPr>
          <a:xfrm flipV="1">
            <a:off x="3240542" y="3483428"/>
            <a:ext cx="1323702" cy="87085"/>
          </a:xfrm>
          <a:prstGeom prst="straightConnector1">
            <a:avLst/>
          </a:prstGeom>
          <a:noFill/>
          <a:ln w="47625" cap="flat">
            <a:solidFill>
              <a:srgbClr val="F3A03B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70D664AD-625D-EE3A-50D9-CBD986386C1D}"/>
              </a:ext>
            </a:extLst>
          </p:cNvPr>
          <p:cNvGrpSpPr/>
          <p:nvPr/>
        </p:nvGrpSpPr>
        <p:grpSpPr>
          <a:xfrm>
            <a:off x="2496356" y="4590773"/>
            <a:ext cx="4122474" cy="1310400"/>
            <a:chOff x="2510763" y="4643737"/>
            <a:chExt cx="4122474" cy="1310400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503D5A9-558D-87A1-8CBC-EABC78D6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6800" y="4643737"/>
              <a:ext cx="1310400" cy="13104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B55E139-F4DC-4626-6F01-093D3DFE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2837" y="4643737"/>
              <a:ext cx="1310400" cy="13104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0A18717-0040-09C5-C01A-B181AC7E1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0763" y="4643737"/>
              <a:ext cx="1310400" cy="131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619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67353-CC6F-064B-A735-DAD0FB1A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cador de número de diapositiva 1">
            <a:extLst>
              <a:ext uri="{FF2B5EF4-FFF2-40B4-BE49-F238E27FC236}">
                <a16:creationId xmlns:a16="http://schemas.microsoft.com/office/drawing/2014/main" id="{A7674EB4-E31E-1DAA-8133-85E332D27DA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EDE8BD20-8BDD-CC8C-AD36-0AC10760A32B}"/>
              </a:ext>
            </a:extLst>
          </p:cNvPr>
          <p:cNvSpPr txBox="1"/>
          <p:nvPr/>
        </p:nvSpPr>
        <p:spPr>
          <a:xfrm>
            <a:off x="192019" y="5954136"/>
            <a:ext cx="849477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L’audiovisual té so.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Mentre veig l’audiovisual, la sala està a les fosques.</a:t>
            </a:r>
            <a:endParaRPr lang="ca-ES"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1FC7BF8-54D8-E216-222A-AAA19B3D62FC}"/>
              </a:ext>
            </a:extLst>
          </p:cNvPr>
          <p:cNvGrpSpPr/>
          <p:nvPr/>
        </p:nvGrpSpPr>
        <p:grpSpPr>
          <a:xfrm>
            <a:off x="2420611" y="4374392"/>
            <a:ext cx="4302778" cy="1310400"/>
            <a:chOff x="3168705" y="4725899"/>
            <a:chExt cx="4302778" cy="131040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67B90BB-690D-FD64-707C-7B0D38C44667}"/>
                </a:ext>
              </a:extLst>
            </p:cNvPr>
            <p:cNvGrpSpPr/>
            <p:nvPr/>
          </p:nvGrpSpPr>
          <p:grpSpPr>
            <a:xfrm>
              <a:off x="3168705" y="4725899"/>
              <a:ext cx="2806589" cy="1310400"/>
              <a:chOff x="2769093" y="4845168"/>
              <a:chExt cx="2806589" cy="1310400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021E0116-098A-7348-CA74-567ECA97A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9093" y="4845168"/>
                <a:ext cx="1310400" cy="1310400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7C3DD194-EE85-2080-5747-0C05EC558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5282" y="4845168"/>
                <a:ext cx="1310400" cy="1310400"/>
              </a:xfrm>
              <a:prstGeom prst="rect">
                <a:avLst/>
              </a:prstGeom>
            </p:spPr>
          </p:pic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FE153A6-F096-8AB0-337E-6267133BE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1083" y="4725899"/>
              <a:ext cx="1310400" cy="1310400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232" y="519822"/>
            <a:ext cx="4323431" cy="31290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B520DD-23F6-A1F4-40AB-B42E6149DA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0" b="-233"/>
          <a:stretch/>
        </p:blipFill>
        <p:spPr>
          <a:xfrm>
            <a:off x="192019" y="513806"/>
            <a:ext cx="4219678" cy="3135086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F9491F0-62A5-8679-1FCE-F30FE83F887C}"/>
              </a:ext>
            </a:extLst>
          </p:cNvPr>
          <p:cNvCxnSpPr>
            <a:cxnSpLocks/>
          </p:cNvCxnSpPr>
          <p:nvPr/>
        </p:nvCxnSpPr>
        <p:spPr>
          <a:xfrm>
            <a:off x="4084320" y="2081349"/>
            <a:ext cx="1142880" cy="1"/>
          </a:xfrm>
          <a:prstGeom prst="straightConnector1">
            <a:avLst/>
          </a:prstGeom>
          <a:noFill/>
          <a:ln w="47625" cap="flat">
            <a:solidFill>
              <a:srgbClr val="F3A03B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21968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198" name="CuadroTexto 6"/>
          <p:cNvSpPr txBox="1"/>
          <p:nvPr/>
        </p:nvSpPr>
        <p:spPr>
          <a:xfrm>
            <a:off x="-2" y="6169579"/>
            <a:ext cx="9144001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Després pujo fins a la planta 3.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Puc triar entre pujar per les escales o agafar l’ascensor.</a:t>
            </a:r>
          </a:p>
          <a:p>
            <a:endParaRPr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889F759-CECA-F665-89DE-A51A1B86E5AB}"/>
              </a:ext>
            </a:extLst>
          </p:cNvPr>
          <p:cNvGrpSpPr/>
          <p:nvPr/>
        </p:nvGrpSpPr>
        <p:grpSpPr>
          <a:xfrm>
            <a:off x="3213233" y="4708900"/>
            <a:ext cx="2717534" cy="1310400"/>
            <a:chOff x="3164866" y="4531560"/>
            <a:chExt cx="2717534" cy="13104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6BF6619-88D9-27F7-74B5-F59841DF2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4866" y="4531560"/>
              <a:ext cx="1310400" cy="13104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7A8A571-1B9B-5D61-9784-E1CFB1781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4531560"/>
              <a:ext cx="1310400" cy="1310400"/>
            </a:xfrm>
            <a:prstGeom prst="rect">
              <a:avLst/>
            </a:prstGeom>
          </p:spPr>
        </p:pic>
      </p:grpSp>
      <p:pic>
        <p:nvPicPr>
          <p:cNvPr id="9" name="Imagen 8" descr="Imagen que contiene interior, luz, pequeño, cuarto&#10;&#10;El contenido generado por IA puede ser incorrecto.">
            <a:extLst>
              <a:ext uri="{FF2B5EF4-FFF2-40B4-BE49-F238E27FC236}">
                <a16:creationId xmlns:a16="http://schemas.microsoft.com/office/drawing/2014/main" id="{82CE7CEA-19AD-158B-3597-F88A73847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"/>
          <a:stretch/>
        </p:blipFill>
        <p:spPr>
          <a:xfrm>
            <a:off x="217712" y="-1"/>
            <a:ext cx="3257008" cy="45484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6489F1F-B6B5-DA6D-6A6D-0AE322BD42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4" r="-7791"/>
          <a:stretch/>
        </p:blipFill>
        <p:spPr>
          <a:xfrm>
            <a:off x="3230880" y="0"/>
            <a:ext cx="6357257" cy="45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0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DBD6F-9E70-1BA6-082B-E24AFF490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D40A1E-3971-8041-1BEF-78730069DEB9}"/>
              </a:ext>
            </a:extLst>
          </p:cNvPr>
          <p:cNvSpPr txBox="1"/>
          <p:nvPr/>
        </p:nvSpPr>
        <p:spPr>
          <a:xfrm>
            <a:off x="648834" y="2659114"/>
            <a:ext cx="7779344" cy="2893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4000" i="0" u="none" strike="noStrike" cap="none" spc="0" normalizeH="0" baseline="0" dirty="0">
                <a:ln>
                  <a:noFill/>
                </a:ln>
                <a:solidFill>
                  <a:srgbClr val="F3A03B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ÍNDEX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Montserrat" panose="00000500000000000000" pitchFamily="2" charset="0"/>
                <a:ea typeface="Verdana" panose="020B0604030504040204" pitchFamily="34" charset="0"/>
                <a:sym typeface="Helvetica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ontserrat" panose="00000500000000000000" pitchFamily="2" charset="0"/>
              <a:ea typeface="Verdana" panose="020B0604030504040204" pitchFamily="34" charset="0"/>
              <a:sym typeface="Helvetica"/>
            </a:endParaRPr>
          </a:p>
          <a:p>
            <a:endParaRPr lang="ca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b="1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Informació pràctica </a:t>
            </a:r>
            <a:r>
              <a:rPr lang="ca-ES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............................................................</a:t>
            </a:r>
            <a:r>
              <a:rPr lang="ca-ES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Pàg. </a:t>
            </a:r>
            <a:r>
              <a:rPr lang="ca-ES" b="1" dirty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</a:p>
          <a:p>
            <a:endParaRPr lang="ca-ES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b="1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Plànol del museu</a:t>
            </a:r>
            <a:r>
              <a:rPr lang="ca-ES" b="1" dirty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................................................................</a:t>
            </a:r>
            <a:r>
              <a:rPr lang="ca-ES" b="1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Pàg. </a:t>
            </a:r>
            <a:r>
              <a:rPr lang="ca-ES" b="1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  <a:endParaRPr lang="ca-ES" b="1" dirty="0">
              <a:solidFill>
                <a:srgbClr val="F3A03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kumimoji="0" lang="ca-ES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b="1" dirty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Comencem la visita al museu al Museu del Cinema!</a:t>
            </a:r>
            <a:r>
              <a:rPr lang="ca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.......</a:t>
            </a:r>
            <a:r>
              <a:rPr lang="ca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Pàg.</a:t>
            </a:r>
            <a:r>
              <a:rPr lang="ca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a-ES" b="1" dirty="0" smtClean="0">
                <a:solidFill>
                  <a:srgbClr val="F3A0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</a:t>
            </a:r>
            <a:endParaRPr lang="ca-ES" b="1" dirty="0">
              <a:solidFill>
                <a:srgbClr val="F3A03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2152C10-37EB-A8A8-1F02-3484FB0894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3</a:t>
            </a:fld>
            <a:endParaRPr lang="ca-ES"/>
          </a:p>
        </p:txBody>
      </p:sp>
      <p:pic>
        <p:nvPicPr>
          <p:cNvPr id="4" name="Picture 4" descr="Llanterna màgica">
            <a:extLst>
              <a:ext uri="{FF2B5EF4-FFF2-40B4-BE49-F238E27FC236}">
                <a16:creationId xmlns:a16="http://schemas.microsoft.com/office/drawing/2014/main" id="{0AB012DA-002D-A0D0-07DF-263DF22D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00" l="5067" r="90000">
                        <a14:foregroundMark x1="52133" y1="28000" x2="52133" y2="28000"/>
                        <a14:foregroundMark x1="58267" y1="31800" x2="58267" y2="31800"/>
                        <a14:foregroundMark x1="89067" y1="43700" x2="89067" y2="43700"/>
                        <a14:foregroundMark x1="90000" y1="68000" x2="90000" y2="68000"/>
                        <a14:foregroundMark x1="14000" y1="85500" x2="14000" y2="85500"/>
                        <a14:foregroundMark x1="12267" y1="88000" x2="12267" y2="88000"/>
                        <a14:foregroundMark x1="77067" y1="88000" x2="77067" y2="88000"/>
                        <a14:foregroundMark x1="5067" y1="88100" x2="5067" y2="88100"/>
                        <a14:foregroundMark x1="45333" y1="92200" x2="45333" y2="92200"/>
                        <a14:backgroundMark x1="13733" y1="82200" x2="13733" y2="8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81344" y="15240"/>
            <a:ext cx="2505457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12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235" name="CuadroTexto 6"/>
          <p:cNvSpPr txBox="1"/>
          <p:nvPr/>
        </p:nvSpPr>
        <p:spPr>
          <a:xfrm>
            <a:off x="-342900" y="6058268"/>
            <a:ext cx="98298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Durant la meva visita veig objectes exposats.</a:t>
            </a:r>
          </a:p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Estan relacionats amb la història del cinema.</a:t>
            </a:r>
            <a:endParaRPr lang="pt-BR" sz="16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4D4E953-FAB1-5641-D505-6A2CCD9A631F}"/>
              </a:ext>
            </a:extLst>
          </p:cNvPr>
          <p:cNvGrpSpPr/>
          <p:nvPr/>
        </p:nvGrpSpPr>
        <p:grpSpPr>
          <a:xfrm>
            <a:off x="1767279" y="4635387"/>
            <a:ext cx="5609442" cy="1310400"/>
            <a:chOff x="2723013" y="4581139"/>
            <a:chExt cx="5609442" cy="13104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D82AE08-1917-657A-A72E-4A3C3626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3013" y="4581139"/>
              <a:ext cx="1310400" cy="13104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B852E0E-A062-EADC-9F2E-21BDA78A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6027" y="4581139"/>
              <a:ext cx="1310400" cy="13104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2338006-4C14-99E9-563F-EEDC0015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41" y="4581139"/>
              <a:ext cx="1310400" cy="13104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1474591-3116-019E-BB22-1BC47414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055" y="4581139"/>
              <a:ext cx="1310400" cy="1310400"/>
            </a:xfrm>
            <a:prstGeom prst="rect">
              <a:avLst/>
            </a:prstGeom>
          </p:spPr>
        </p:pic>
      </p:grpSp>
      <p:pic>
        <p:nvPicPr>
          <p:cNvPr id="18" name="Picture 2" descr="Una tienda de ropa&#10;&#10;El contenido generado por IA puede ser incorrecto.">
            <a:extLst>
              <a:ext uri="{FF2B5EF4-FFF2-40B4-BE49-F238E27FC236}">
                <a16:creationId xmlns:a16="http://schemas.microsoft.com/office/drawing/2014/main" id="{8D8881D6-EFD4-AD0C-FA5D-3FFDA285E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"/>
            <a:ext cx="9143980" cy="45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84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E94F8-3585-883E-5BDF-5E3B4C8C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cador de número de diapositiva 1">
            <a:extLst>
              <a:ext uri="{FF2B5EF4-FFF2-40B4-BE49-F238E27FC236}">
                <a16:creationId xmlns:a16="http://schemas.microsoft.com/office/drawing/2014/main" id="{DC9AE757-8826-9438-55FF-CF7C35E19F4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480" y="0"/>
            <a:ext cx="9555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1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B6E6F-90D5-C12F-6751-6D88418CB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1DED7A05-CB2C-D1A0-D962-8F40116BF5F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61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46687-9C8F-CBFA-352E-7627E65B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F853B834-36FB-855C-EFAD-B54FB100E23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198" name="CuadroTexto 6">
            <a:extLst>
              <a:ext uri="{FF2B5EF4-FFF2-40B4-BE49-F238E27FC236}">
                <a16:creationId xmlns:a16="http://schemas.microsoft.com/office/drawing/2014/main" id="{D54DD0E5-A744-EB20-5656-9741488502B4}"/>
              </a:ext>
            </a:extLst>
          </p:cNvPr>
          <p:cNvSpPr txBox="1"/>
          <p:nvPr/>
        </p:nvSpPr>
        <p:spPr>
          <a:xfrm>
            <a:off x="-2" y="6114629"/>
            <a:ext cx="91440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general, les sales expositives estan ben il·luminades.</a:t>
            </a:r>
          </a:p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llum és càlida i poc intensa.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E14116-C4E5-A497-BD05-A8D436641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798" y="4804229"/>
            <a:ext cx="1239520" cy="123952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181C636-9467-4246-E692-A9AAE57B9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0" cy="46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33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cador de número de diapositiva 1"/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865F1322-1B15-E4AD-1F3C-687C9D331B6A}"/>
              </a:ext>
            </a:extLst>
          </p:cNvPr>
          <p:cNvSpPr txBox="1"/>
          <p:nvPr/>
        </p:nvSpPr>
        <p:spPr>
          <a:xfrm>
            <a:off x="-168443" y="6078288"/>
            <a:ext cx="948088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noProof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Però hi ha una sala a la planta 3 que és molt fosca</a:t>
            </a:r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És l’àmbit de “La cambra obscura”.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2587BDE-B7AA-167F-179B-D4D88E154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800" y="4670240"/>
            <a:ext cx="1310400" cy="1310400"/>
          </a:xfrm>
          <a:prstGeom prst="rect">
            <a:avLst/>
          </a:prstGeom>
        </p:spPr>
      </p:pic>
      <p:pic>
        <p:nvPicPr>
          <p:cNvPr id="5" name="Imagen 4" descr="Imagen que contiene interior, techo, cuarto, televisión&#10;&#10;El contenido generado por IA puede ser incorrecto.">
            <a:extLst>
              <a:ext uri="{FF2B5EF4-FFF2-40B4-BE49-F238E27FC236}">
                <a16:creationId xmlns:a16="http://schemas.microsoft.com/office/drawing/2014/main" id="{7F21FF3F-39B8-A0E9-253D-567462319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63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E886-446C-4FD5-1505-B4F617EE8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2C838C60-6BCF-F2CB-F9C0-87D06938B4B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sp>
        <p:nvSpPr>
          <p:cNvPr id="198" name="CuadroTexto 6">
            <a:extLst>
              <a:ext uri="{FF2B5EF4-FFF2-40B4-BE49-F238E27FC236}">
                <a16:creationId xmlns:a16="http://schemas.microsoft.com/office/drawing/2014/main" id="{CC7111FC-22B5-0243-D899-61E746A56399}"/>
              </a:ext>
            </a:extLst>
          </p:cNvPr>
          <p:cNvSpPr txBox="1"/>
          <p:nvPr/>
        </p:nvSpPr>
        <p:spPr>
          <a:xfrm>
            <a:off x="0" y="6410951"/>
            <a:ext cx="914400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les sales expositives hi ha alguns audiovisuals amb so.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E55DCEF-0020-0FF6-53FA-C2FB04D05899}"/>
              </a:ext>
            </a:extLst>
          </p:cNvPr>
          <p:cNvGrpSpPr/>
          <p:nvPr/>
        </p:nvGrpSpPr>
        <p:grpSpPr>
          <a:xfrm>
            <a:off x="3168705" y="4939621"/>
            <a:ext cx="2806589" cy="1310400"/>
            <a:chOff x="4354288" y="4723469"/>
            <a:chExt cx="2806589" cy="13104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85674B1-8B77-389D-0045-4B4FD3A7C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4288" y="4723469"/>
              <a:ext cx="1310400" cy="13104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DEECD13-567D-F9C2-EDCF-697F6093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0477" y="4723469"/>
              <a:ext cx="1310400" cy="1310400"/>
            </a:xfrm>
            <a:prstGeom prst="rect">
              <a:avLst/>
            </a:prstGeom>
          </p:spPr>
        </p:pic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6FF56D09-3FD6-6129-FD81-1373FFB07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286"/>
            <a:ext cx="9144000" cy="4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96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1556F-985A-2C5F-4C0A-5624416E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imagen de una cocina&#10;&#10;El contenido generado por IA puede ser incorrecto.">
            <a:extLst>
              <a:ext uri="{FF2B5EF4-FFF2-40B4-BE49-F238E27FC236}">
                <a16:creationId xmlns:a16="http://schemas.microsoft.com/office/drawing/2014/main" id="{2076903D-013D-9C99-3B81-707274AA60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25"/>
          <a:stretch/>
        </p:blipFill>
        <p:spPr>
          <a:xfrm>
            <a:off x="0" y="-25402"/>
            <a:ext cx="9159441" cy="6883401"/>
          </a:xfrm>
          <a:prstGeom prst="rect">
            <a:avLst/>
          </a:prstGeom>
        </p:spPr>
      </p:pic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65C79793-A6F3-3986-2329-8FC383CF5BA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</a:pPr>
            <a:fld id="{86CB4B4D-7CA3-9044-876B-883B54F8677D}" type="slidenum">
              <a:rPr lang="en-US" kern="1200">
                <a:solidFill>
                  <a:schemeClr val="tx1">
                    <a:tint val="75000"/>
                  </a:schemeClr>
                </a:solidFill>
              </a:rPr>
              <a:pPr hangingPunct="1">
                <a:spcAft>
                  <a:spcPts val="600"/>
                </a:spcAft>
              </a:pPr>
              <a:t>36</a:t>
            </a:fld>
            <a:endParaRPr lang="en-US" kern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64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6607-CA0D-ED9D-D8D0-F51A6A5C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EB1BDF1B-88C6-1F7C-C5A2-23F65806C44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2"/>
          <a:stretch/>
        </p:blipFill>
        <p:spPr>
          <a:xfrm>
            <a:off x="9144" y="-44434"/>
            <a:ext cx="9345168" cy="69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06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26DDB-F345-0ABE-7D7E-BA3B9A180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arcador de número de diapositiva 1">
            <a:extLst>
              <a:ext uri="{FF2B5EF4-FFF2-40B4-BE49-F238E27FC236}">
                <a16:creationId xmlns:a16="http://schemas.microsoft.com/office/drawing/2014/main" id="{C3735B85-02A0-CF08-1CAC-A8FDA334675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sp>
        <p:nvSpPr>
          <p:cNvPr id="235" name="CuadroTexto 6">
            <a:extLst>
              <a:ext uri="{FF2B5EF4-FFF2-40B4-BE49-F238E27FC236}">
                <a16:creationId xmlns:a16="http://schemas.microsoft.com/office/drawing/2014/main" id="{7E6ED14B-E1AE-B659-6259-3AD44F329A97}"/>
              </a:ext>
            </a:extLst>
          </p:cNvPr>
          <p:cNvSpPr txBox="1"/>
          <p:nvPr/>
        </p:nvSpPr>
        <p:spPr>
          <a:xfrm>
            <a:off x="-342900" y="6231134"/>
            <a:ext cx="98298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Puc tocar i experimentar amb alguns elements interactius.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C929BB-3CCF-7D14-C5EE-24E856519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800" y="4796583"/>
            <a:ext cx="1310400" cy="1310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" r="-100" b="-1767"/>
          <a:stretch/>
        </p:blipFill>
        <p:spPr>
          <a:xfrm>
            <a:off x="104501" y="303976"/>
            <a:ext cx="5599865" cy="42928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746" y="303976"/>
            <a:ext cx="3173590" cy="42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42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0CAD5-4E5F-A8E4-4706-FA4E68F2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3980BEE6-DA12-BEC6-EFDB-97D0F009A2A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44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C888EF3-5D4A-463B-5383-00F7FC75F5FD}"/>
              </a:ext>
            </a:extLst>
          </p:cNvPr>
          <p:cNvGrpSpPr/>
          <p:nvPr/>
        </p:nvGrpSpPr>
        <p:grpSpPr>
          <a:xfrm>
            <a:off x="4246049" y="2089569"/>
            <a:ext cx="4675159" cy="2912199"/>
            <a:chOff x="2746484" y="2158363"/>
            <a:chExt cx="4675159" cy="2912199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DDE5B0E-0A2D-4E5B-5A74-3BD0B24B729F}"/>
                </a:ext>
              </a:extLst>
            </p:cNvPr>
            <p:cNvSpPr txBox="1"/>
            <p:nvPr/>
          </p:nvSpPr>
          <p:spPr>
            <a:xfrm>
              <a:off x="2746484" y="2158363"/>
              <a:ext cx="46751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3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LT Std Cond Blk" panose="020B0806030502050204" pitchFamily="34" charset="0"/>
                  <a:sym typeface="Helvetica"/>
                </a:rPr>
                <a:t>1. INFORMACIÓ PRÀCTICA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F414B3A-4D34-3976-6265-EDAE9547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9617" y="2921670"/>
              <a:ext cx="2148892" cy="2148892"/>
            </a:xfrm>
            <a:prstGeom prst="rect">
              <a:avLst/>
            </a:prstGeom>
          </p:spPr>
        </p:pic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2233DA-62BD-2C35-07B7-97327C89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758F-0C25-4963-840F-9E8F1AB3079C}" type="slidenum">
              <a:rPr lang="ca-ES" smtClean="0"/>
              <a:t>4</a:t>
            </a:fld>
            <a:endParaRPr lang="ca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407408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FE331-89CC-881F-F72A-7F7E79D35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7A5C793C-7639-F1D0-D789-1F65A264AF6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AC16088-0C9D-5408-57E2-1FC44C0F8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5773" y="0"/>
            <a:ext cx="4408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71CE9DA-3B4D-61E2-D989-8380C043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558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78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60537-CEF7-0D1F-4076-07A7C165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32AB0D-535B-3254-B02B-F3A1E0A23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B6FE695-7418-85CA-84BE-C337E0762B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0585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8017-F113-2A0B-DF3E-0C7A223BE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957810" y="5229102"/>
            <a:ext cx="1228379" cy="130980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333726" y="-1"/>
            <a:ext cx="3810273" cy="4529370"/>
          </a:xfrm>
          <a:prstGeom prst="rect">
            <a:avLst/>
          </a:prstGeom>
        </p:spPr>
      </p:pic>
      <p:sp>
        <p:nvSpPr>
          <p:cNvPr id="195" name="Marcador de número de diapositiva 1">
            <a:extLst>
              <a:ext uri="{FF2B5EF4-FFF2-40B4-BE49-F238E27FC236}">
                <a16:creationId xmlns:a16="http://schemas.microsoft.com/office/drawing/2014/main" id="{87A98ECE-FAE0-B7ED-0EAF-FB951A2FC7C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28176" y="6414760"/>
            <a:ext cx="258622" cy="2483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D99DE0B-BE37-8C7E-096F-E424CCB3C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" t="-386"/>
          <a:stretch/>
        </p:blipFill>
        <p:spPr bwMode="auto">
          <a:xfrm>
            <a:off x="0" y="-26128"/>
            <a:ext cx="5233851" cy="45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93EEFE44-0C02-2400-FDF0-5A5E6E72DB25}"/>
              </a:ext>
            </a:extLst>
          </p:cNvPr>
          <p:cNvCxnSpPr>
            <a:cxnSpLocks/>
          </p:cNvCxnSpPr>
          <p:nvPr/>
        </p:nvCxnSpPr>
        <p:spPr>
          <a:xfrm>
            <a:off x="1288576" y="3473684"/>
            <a:ext cx="4824841" cy="0"/>
          </a:xfrm>
          <a:prstGeom prst="straightConnector1">
            <a:avLst/>
          </a:prstGeom>
          <a:noFill/>
          <a:ln w="44450" cap="flat">
            <a:solidFill>
              <a:srgbClr val="F3A03B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70E020BB-D3D4-C0E3-D24C-AF98CDB71D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476" y="5329903"/>
            <a:ext cx="1154586" cy="115458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42B3658-D91E-9C4F-D1FF-D14F98257C8C}"/>
              </a:ext>
            </a:extLst>
          </p:cNvPr>
          <p:cNvSpPr txBox="1"/>
          <p:nvPr/>
        </p:nvSpPr>
        <p:spPr>
          <a:xfrm>
            <a:off x="0" y="4760359"/>
            <a:ext cx="91440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Bau Offc"/>
                <a:ea typeface="Bau Offc"/>
                <a:cs typeface="Bau Offc"/>
                <a:sym typeface="Bau Offc"/>
              </a:defRPr>
            </a:lvl1pPr>
          </a:lstStyle>
          <a:p>
            <a:r>
              <a:rPr lang="ca-ES" sz="1600" b="1" noProof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vull, hi ha una butaca on em puc fer fotos.</a:t>
            </a:r>
          </a:p>
        </p:txBody>
      </p:sp>
    </p:spTree>
    <p:extLst>
      <p:ext uri="{BB962C8B-B14F-4D97-AF65-F5344CB8AC3E}">
        <p14:creationId xmlns:p14="http://schemas.microsoft.com/office/powerpoint/2010/main" val="3251352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E62D0D-98B2-634B-DF01-908C2697A7F7}"/>
              </a:ext>
            </a:extLst>
          </p:cNvPr>
          <p:cNvSpPr txBox="1"/>
          <p:nvPr/>
        </p:nvSpPr>
        <p:spPr>
          <a:xfrm>
            <a:off x="694804" y="1401379"/>
            <a:ext cx="7206185" cy="2800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Esperem que hagis gaudit de l’experiència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que aquesta visita al Museu del Cinema t’hagi deixat un bon record.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a-ES" sz="1600" b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teva opinió és molt important per a nosaltres.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tens suggeriments o creus que podem millorar aquesta guia,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ens encantaria rebre els teus comentaris.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a-ES" sz="1600" b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Això ens ajudarà a seguir fent del museu un espai més accessible i inclusiu per a tothom.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a-ES" sz="1600" dirty="0">
              <a:solidFill>
                <a:schemeClr val="tx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F0FE39-99DC-0970-F0F8-89C973E6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481" y="4942800"/>
            <a:ext cx="1915200" cy="19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023663-ABE2-F390-D556-D0C8FBA6B1CA}"/>
              </a:ext>
            </a:extLst>
          </p:cNvPr>
          <p:cNvSpPr txBox="1"/>
          <p:nvPr/>
        </p:nvSpPr>
        <p:spPr>
          <a:xfrm>
            <a:off x="764472" y="4515410"/>
            <a:ext cx="3724796" cy="1384990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endParaRPr lang="ca-ES" sz="200" b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200" b="1" i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sz="16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Contacte</a:t>
            </a:r>
            <a:endParaRPr lang="ca-ES" sz="1600" b="1" i="0" dirty="0"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sz="16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972 </a:t>
            </a:r>
            <a:r>
              <a:rPr lang="ca-ES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41 27 77</a:t>
            </a:r>
            <a:br>
              <a:rPr lang="ca-ES" sz="16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a-ES" sz="16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ca-ES" sz="1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educacio@museudelcinema.cat</a:t>
            </a:r>
            <a:endParaRPr lang="ca-ES" sz="1600" b="1" u="sng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1600" b="1" u="sng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293A629-A19C-0E5E-756A-238DF0C9D6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6884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DF68068-7DD7-6619-9224-9C76DA70F2BB}"/>
              </a:ext>
            </a:extLst>
          </p:cNvPr>
          <p:cNvSpPr txBox="1"/>
          <p:nvPr/>
        </p:nvSpPr>
        <p:spPr>
          <a:xfrm>
            <a:off x="726432" y="4275099"/>
            <a:ext cx="8621486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Autor dels pictogrames: </a:t>
            </a: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Sergio </a:t>
            </a:r>
            <a:r>
              <a:rPr kumimoji="0" lang="ca-ES" sz="1400" b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Palao</a:t>
            </a: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Propietat: </a:t>
            </a:r>
            <a:r>
              <a:rPr kumimoji="0" lang="ca-ES" sz="1400" b="1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Gobierno</a:t>
            </a: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 de Aragón (Espanya)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Llicència: </a:t>
            </a:r>
            <a:r>
              <a:rPr kumimoji="0" lang="ca-ES" sz="1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ontserrat" panose="00000500000000000000" pitchFamily="2" charset="0"/>
                <a:sym typeface="Helvetica"/>
              </a:rPr>
              <a:t>CC (BY-NC-SA).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050" name="Picture 2" descr="Signage of public spaces, services and shops with pictograms of ARASAAC –  Aula abierta de ARASAAC">
            <a:extLst>
              <a:ext uri="{FF2B5EF4-FFF2-40B4-BE49-F238E27FC236}">
                <a16:creationId xmlns:a16="http://schemas.microsoft.com/office/drawing/2014/main" id="{C621E6FE-AAEB-ED40-7B63-389325D49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402" y="2396190"/>
            <a:ext cx="6291341" cy="12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D35667F-8D60-450E-3A8C-1BD7F76BC62A}"/>
              </a:ext>
            </a:extLst>
          </p:cNvPr>
          <p:cNvSpPr txBox="1"/>
          <p:nvPr/>
        </p:nvSpPr>
        <p:spPr>
          <a:xfrm>
            <a:off x="302046" y="214898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3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 Crèdits</a:t>
            </a:r>
            <a:endParaRPr kumimoji="0" lang="ca-ES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LT Std Cond Blk" panose="020B0806030502050204" pitchFamily="34" charset="0"/>
              <a:ea typeface="Verdana" panose="020B0604030504040204" pitchFamily="34" charset="0"/>
              <a:sym typeface="Helvetica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BD089C-427D-69EA-FD58-09835C59B9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00922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1 Título"/>
          <p:cNvSpPr txBox="1">
            <a:spLocks noGrp="1"/>
          </p:cNvSpPr>
          <p:nvPr>
            <p:ph type="ctrTitle"/>
          </p:nvPr>
        </p:nvSpPr>
        <p:spPr>
          <a:xfrm>
            <a:off x="822689" y="2813935"/>
            <a:ext cx="4295892" cy="103797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557783">
              <a:defRPr sz="2500" b="1">
                <a:latin typeface="Bau Offc"/>
                <a:ea typeface="Bau Offc"/>
                <a:cs typeface="Bau Offc"/>
                <a:sym typeface="Bau Offc"/>
              </a:defRPr>
            </a:pPr>
            <a:endParaRPr lang="ca-ES" dirty="0">
              <a:solidFill>
                <a:schemeClr val="bg1"/>
              </a:solidFill>
            </a:endParaRPr>
          </a:p>
          <a:p>
            <a:pPr algn="l" defTabSz="557783">
              <a:defRPr sz="2500" b="1">
                <a:latin typeface="Bau Offc"/>
                <a:ea typeface="Bau Offc"/>
                <a:cs typeface="Bau Offc"/>
                <a:sym typeface="Bau Offc"/>
              </a:defRPr>
            </a:pPr>
            <a:r>
              <a:rPr lang="it-IT" sz="4000" spc="200" dirty="0">
                <a:solidFill>
                  <a:schemeClr val="bg1"/>
                </a:solidFill>
                <a:latin typeface="Helvetica LT Std Cond Blk" panose="020B0806030502050204" pitchFamily="34" charset="0"/>
              </a:rPr>
              <a:t>GRÀCIES PER LA TEVA </a:t>
            </a:r>
            <a:r>
              <a:rPr lang="it-IT" sz="4000" spc="200" dirty="0" smtClean="0">
                <a:solidFill>
                  <a:schemeClr val="bg1"/>
                </a:solidFill>
                <a:latin typeface="Helvetica LT Std Cond Blk" panose="020B0806030502050204" pitchFamily="34" charset="0"/>
              </a:rPr>
              <a:t>VISITA,</a:t>
            </a:r>
            <a:r>
              <a:rPr lang="it-IT" sz="4000" spc="200" dirty="0">
                <a:solidFill>
                  <a:schemeClr val="tx1"/>
                </a:solidFill>
                <a:latin typeface="Helvetica LT Std Cond Blk" panose="020B0806030502050204" pitchFamily="34" charset="0"/>
              </a:rPr>
              <a:t/>
            </a:r>
            <a:br>
              <a:rPr lang="it-IT" sz="4000" spc="200" dirty="0">
                <a:solidFill>
                  <a:schemeClr val="tx1"/>
                </a:solidFill>
                <a:latin typeface="Helvetica LT Std Cond Blk" panose="020B0806030502050204" pitchFamily="34" charset="0"/>
              </a:rPr>
            </a:br>
            <a:r>
              <a:rPr lang="it-IT" sz="4000" spc="200" dirty="0">
                <a:solidFill>
                  <a:schemeClr val="bg1"/>
                </a:solidFill>
                <a:latin typeface="Helvetica LT Std Cond Blk" panose="020B0806030502050204" pitchFamily="34" charset="0"/>
              </a:rPr>
              <a:t>FINS LA PROPERA!</a:t>
            </a:r>
            <a:r>
              <a:rPr lang="it-IT" sz="3600" dirty="0">
                <a:solidFill>
                  <a:schemeClr val="bg1"/>
                </a:solidFill>
                <a:latin typeface="Helvetica LT Std Cond Blk" panose="020B0806030502050204" pitchFamily="34" charset="0"/>
              </a:rPr>
              <a:t/>
            </a:r>
            <a:br>
              <a:rPr lang="it-IT" sz="3600" dirty="0">
                <a:solidFill>
                  <a:schemeClr val="bg1"/>
                </a:solidFill>
                <a:latin typeface="Helvetica LT Std Cond Blk" panose="020B0806030502050204" pitchFamily="34" charset="0"/>
              </a:rPr>
            </a:br>
            <a:endParaRPr lang="it-IT" sz="3600" dirty="0">
              <a:solidFill>
                <a:schemeClr val="bg1"/>
              </a:solidFill>
              <a:latin typeface="Helvetica LT Std Cond Blk" panose="020B080603050205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EF6888C-6572-4F73-8587-3A1792D3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6000" l="7755" r="92653">
                        <a14:foregroundMark x1="44694" y1="9375" x2="44694" y2="9375"/>
                        <a14:foregroundMark x1="86735" y1="9250" x2="86735" y2="9250"/>
                        <a14:foregroundMark x1="86122" y1="6125" x2="86122" y2="6125"/>
                        <a14:foregroundMark x1="93265" y1="13875" x2="93265" y2="13875"/>
                        <a14:foregroundMark x1="8163" y1="37500" x2="8163" y2="37500"/>
                        <a14:foregroundMark x1="34694" y1="92125" x2="34694" y2="92125"/>
                        <a14:foregroundMark x1="36735" y1="96000" x2="36735" y2="96000"/>
                        <a14:foregroundMark x1="40204" y1="8750" x2="40204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742" y="1045023"/>
            <a:ext cx="2669059" cy="43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012265E-3313-FBD0-E013-2332CED36808}"/>
              </a:ext>
            </a:extLst>
          </p:cNvPr>
          <p:cNvSpPr/>
          <p:nvPr/>
        </p:nvSpPr>
        <p:spPr>
          <a:xfrm>
            <a:off x="576879" y="2486385"/>
            <a:ext cx="145067" cy="155367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A0195D-C8F2-3BAE-347D-8F042D4BAA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45</a:t>
            </a:fld>
            <a:endParaRPr lang="ca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61" y="5737632"/>
            <a:ext cx="2489910" cy="11203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635" y="5402670"/>
            <a:ext cx="1024128" cy="10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47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B446A7-4158-9182-E192-C01142007C10}"/>
              </a:ext>
            </a:extLst>
          </p:cNvPr>
          <p:cNvSpPr txBox="1"/>
          <p:nvPr/>
        </p:nvSpPr>
        <p:spPr>
          <a:xfrm>
            <a:off x="5837530" y="5547047"/>
            <a:ext cx="3495573" cy="984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Museu del Cinema</a:t>
            </a:r>
          </a:p>
          <a:p>
            <a:r>
              <a:rPr lang="ca-ES" sz="14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Carrer de la Sèquia, </a:t>
            </a:r>
            <a:r>
              <a:rPr lang="ca-ES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(17001)</a:t>
            </a:r>
          </a:p>
          <a:p>
            <a:r>
              <a:rPr lang="ca-ES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Girona</a:t>
            </a:r>
            <a:endParaRPr lang="ca-ES" sz="1400" b="1" i="0" dirty="0"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/>
            <a:endParaRPr kumimoji="0" lang="pt-BR" sz="1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" panose="00000500000000000000" pitchFamily="2" charset="0"/>
              <a:ea typeface="Verdana" panose="020B0604030504040204" pitchFamily="34" charset="0"/>
              <a:sym typeface="Helvetic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756090-1C82-72BE-C269-E4305BE7314C}"/>
              </a:ext>
            </a:extLst>
          </p:cNvPr>
          <p:cNvSpPr txBox="1"/>
          <p:nvPr/>
        </p:nvSpPr>
        <p:spPr>
          <a:xfrm>
            <a:off x="325754" y="217142"/>
            <a:ext cx="8681086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ca-ES" sz="3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lack" panose="020B0A04020102020204" pitchFamily="34" charset="0"/>
                <a:ea typeface="Verdana" panose="020B0604030504040204" pitchFamily="34" charset="0"/>
                <a:sym typeface="Helvetica"/>
              </a:rPr>
              <a:t> </a:t>
            </a:r>
            <a:r>
              <a:rPr lang="pt-BR" sz="3200" b="1" dirty="0" err="1" smtClean="0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On</a:t>
            </a:r>
            <a:r>
              <a:rPr lang="pt-BR" sz="3200" b="1" dirty="0" smtClean="0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 és </a:t>
            </a:r>
            <a:r>
              <a:rPr lang="pt-BR" sz="3200" b="1" dirty="0" err="1" smtClean="0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el</a:t>
            </a:r>
            <a:r>
              <a:rPr lang="pt-BR" sz="3200" b="1" dirty="0" smtClean="0">
                <a:solidFill>
                  <a:schemeClr val="tx1"/>
                </a:solidFill>
                <a:latin typeface="Helvetica LT Std Cond Blk" panose="020B0806030502050204" pitchFamily="34" charset="0"/>
                <a:ea typeface="Verdana" panose="020B0604030504040204" pitchFamily="34" charset="0"/>
              </a:rPr>
              <a:t> museu ?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3FAC2A-256C-1FDE-DB1A-F6BD725E9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71" t="1767" r="6110" b="-1767"/>
          <a:stretch/>
        </p:blipFill>
        <p:spPr>
          <a:xfrm>
            <a:off x="781142" y="1739625"/>
            <a:ext cx="4888138" cy="382568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FAFDE34-1134-5B97-5509-6076BCD6C0FD}"/>
              </a:ext>
            </a:extLst>
          </p:cNvPr>
          <p:cNvSpPr txBox="1"/>
          <p:nvPr/>
        </p:nvSpPr>
        <p:spPr>
          <a:xfrm>
            <a:off x="781142" y="5565312"/>
            <a:ext cx="191581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/>
            <a:r>
              <a:rPr lang="ca-ES" sz="1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Mapa de Girona</a:t>
            </a:r>
            <a:endParaRPr kumimoji="0" lang="pt-BR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8427D8-96BE-296F-D0C8-59B9346875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188">
            <a:off x="338576" y="946462"/>
            <a:ext cx="2106030" cy="210603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F4DF3E-3EB1-5ED5-E5CC-32489E08CC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87" y="1747178"/>
            <a:ext cx="2719959" cy="37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1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42A7-B41C-528A-D0DB-BBA2A7AF4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B47291D-A6D2-DBF2-0674-926D71906A68}"/>
              </a:ext>
            </a:extLst>
          </p:cNvPr>
          <p:cNvSpPr txBox="1"/>
          <p:nvPr/>
        </p:nvSpPr>
        <p:spPr>
          <a:xfrm>
            <a:off x="3158051" y="1089686"/>
            <a:ext cx="4687502" cy="3077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ca-ES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Tren</a:t>
            </a:r>
            <a:r>
              <a:rPr kumimoji="0" lang="ca-ES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 </a:t>
            </a:r>
            <a:endParaRPr lang="ca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L’estació de trens de Girona es troba a 800 metres (aproximadament a 10 minuts caminant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</a:t>
            </a:r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Plaça Espanya, s/n</a:t>
            </a:r>
          </a:p>
          <a:p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Línia R11 de Renfe</a:t>
            </a:r>
          </a:p>
          <a:p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Més informació a: 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  <a:hlinkClick r:id="rId3"/>
              </a:rPr>
              <a:t>https://www.renfe.com/es/ca/cercanias/rodalies-catalunya/horaris</a:t>
            </a:r>
            <a:r>
              <a: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 </a:t>
            </a:r>
            <a:endParaRPr kumimoji="0" lang="pt-BR" sz="16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7081AF1-1D37-6BC2-1599-7E4DDF5DAF3E}"/>
              </a:ext>
            </a:extLst>
          </p:cNvPr>
          <p:cNvSpPr txBox="1"/>
          <p:nvPr/>
        </p:nvSpPr>
        <p:spPr>
          <a:xfrm>
            <a:off x="322473" y="92217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 Com </a:t>
            </a:r>
            <a:r>
              <a:rPr kumimoji="0" lang="ca-ES" sz="3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puc</a:t>
            </a: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 arribar al Museu?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28D3B9-C054-D2B4-27CE-433F1C980C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2" y="1644258"/>
            <a:ext cx="1842364" cy="18423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1C7DA0A-0291-71C6-C04E-6ECEC784C13E}"/>
              </a:ext>
            </a:extLst>
          </p:cNvPr>
          <p:cNvSpPr txBox="1"/>
          <p:nvPr/>
        </p:nvSpPr>
        <p:spPr>
          <a:xfrm>
            <a:off x="3158051" y="4665041"/>
            <a:ext cx="5736560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ca-ES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ca-ES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rPr>
              <a:t>utobús (des de fora de Girona)</a:t>
            </a:r>
            <a:endParaRPr lang="ca-ES" sz="2000" b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a-E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L’estació d’autobusos de Girona es troba a 800 metres (aproximadament a 10 minuts caminant). </a:t>
            </a:r>
          </a:p>
          <a:p>
            <a:endParaRPr lang="ca-ES" sz="16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Localització: Plaça Espanya, s/n</a:t>
            </a:r>
          </a:p>
          <a:p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ontserrat" panose="00000500000000000000" pitchFamily="2" charset="0"/>
              <a:ea typeface="Verdana" panose="020B0604030504040204" pitchFamily="34" charset="0"/>
              <a:sym typeface="Helvetic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5C2F284-7CCA-8FDA-85DA-3B6751A0A4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2" y="4517901"/>
            <a:ext cx="1842364" cy="18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05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EF334-8D2D-E70B-5180-1E912BC6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97AAC71-13FC-87D3-1DBB-BC05BF4A7F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7</a:t>
            </a:fld>
            <a:endParaRPr lang="ca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8A93289-E95D-B88B-4D43-E5DA8219893D}"/>
              </a:ext>
            </a:extLst>
          </p:cNvPr>
          <p:cNvGrpSpPr/>
          <p:nvPr/>
        </p:nvGrpSpPr>
        <p:grpSpPr>
          <a:xfrm>
            <a:off x="576072" y="280422"/>
            <a:ext cx="8211313" cy="2800763"/>
            <a:chOff x="457199" y="340366"/>
            <a:chExt cx="8010530" cy="2800763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C8C756C-60CC-9CBD-A21C-30EDD1A381F8}"/>
                </a:ext>
              </a:extLst>
            </p:cNvPr>
            <p:cNvSpPr txBox="1"/>
            <p:nvPr/>
          </p:nvSpPr>
          <p:spPr>
            <a:xfrm>
              <a:off x="2482133" y="340366"/>
              <a:ext cx="5985596" cy="2800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r>
                <a:rPr kumimoji="0" lang="ca-ES" sz="20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Autobús urbà </a:t>
              </a:r>
              <a:endParaRPr lang="ca-ES" sz="2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La p</a:t>
              </a:r>
              <a:r>
                <a:rPr kumimoji="0" lang="ca-ES" sz="160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arada més propera</a:t>
              </a: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es la del CAP Santa Clara de la l</a:t>
              </a:r>
              <a:r>
                <a:rPr kumimoji="0" lang="ca-ES" sz="160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ínia L11, a 100 metres</a:t>
              </a: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. És </a:t>
              </a:r>
              <a:r>
                <a:rPr kumimoji="0" lang="ca-ES" sz="160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accessible per a persones amb mobilita</a:t>
              </a:r>
              <a:r>
                <a:rPr lang="ca-ES" sz="1600" noProof="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 reduïda.</a:t>
              </a:r>
            </a:p>
            <a:p>
              <a:endParaRPr lang="ca-ES" sz="1600" noProof="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ca-ES" sz="16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Es troba a 200 metres de distància del museu (aproximadament a </a:t>
              </a: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</a:t>
              </a:r>
              <a:r>
                <a:rPr kumimoji="0" lang="ca-ES" sz="16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 minuts caminant). </a:t>
              </a:r>
            </a:p>
            <a:p>
              <a:endParaRPr kumimoji="0" lang="ca-ES" sz="1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noProof="0" dirty="0" err="1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Més</a:t>
              </a:r>
              <a:r>
                <a:rPr lang="es-ES" sz="1600" noProof="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noProof="0" dirty="0" err="1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informació</a:t>
              </a:r>
              <a:r>
                <a:rPr lang="es-ES" sz="1600" noProof="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a: </a:t>
              </a:r>
              <a:r>
                <a:rPr lang="es-ES" sz="1600" noProof="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hlinkClick r:id="rId3"/>
                </a:rPr>
                <a:t>https://web2.girona.cat/tmg/cat/bus_linies.php</a:t>
              </a:r>
              <a:r>
                <a:rPr lang="es-ES" sz="1600" noProof="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0" lang="ca-ES" sz="14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780D684-3083-6C8D-390E-BC6D20164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99" y="1048458"/>
              <a:ext cx="1630800" cy="16308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6036435-C61E-53F5-907E-1443F6B5E851}"/>
              </a:ext>
            </a:extLst>
          </p:cNvPr>
          <p:cNvGrpSpPr/>
          <p:nvPr/>
        </p:nvGrpSpPr>
        <p:grpSpPr>
          <a:xfrm>
            <a:off x="713231" y="3053410"/>
            <a:ext cx="8147305" cy="3754870"/>
            <a:chOff x="585654" y="1695183"/>
            <a:chExt cx="7957022" cy="3754870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0831309-47E1-B95C-CAE9-2E5FE9540E18}"/>
                </a:ext>
              </a:extLst>
            </p:cNvPr>
            <p:cNvSpPr txBox="1"/>
            <p:nvPr/>
          </p:nvSpPr>
          <p:spPr>
            <a:xfrm>
              <a:off x="2550352" y="1695183"/>
              <a:ext cx="5992324" cy="3754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r>
                <a:rPr lang="ca-ES" sz="2000" b="1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Cotxe</a:t>
              </a:r>
              <a:r>
                <a:rPr kumimoji="0" lang="ca-ES" sz="2000" b="1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 </a:t>
              </a:r>
              <a:endParaRPr lang="ca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Pàrquings gratuïts accessibles més propers:</a:t>
              </a:r>
            </a:p>
            <a:p>
              <a:endPara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plaça a la Plaça Santa Susanna, a 50 metres.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 plaça al C/ de la Sèquia, 24, a 250 metres.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 places a l’Av. Sant Francesc 13 i 29, a 300 metres.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 places a Plaça Catalunya, a 350 metres.</a:t>
              </a:r>
            </a:p>
            <a:p>
              <a:endPara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Sota el museu hi ha un pàrquing privat, entrada per Plaça U d'octubre. </a:t>
              </a:r>
            </a:p>
            <a:p>
              <a:endParaRPr lang="ca-ES" sz="16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Més informació a: </a:t>
              </a: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hlinkClick r:id="rId5"/>
                </a:rPr>
                <a:t>https://umat.girona.cat/vu/mapa/mobilitat/</a:t>
              </a:r>
              <a:r>
                <a:rPr lang="ca-E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  <a:p>
              <a:endParaRPr kumimoji="0" lang="ca-E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endParaRPr>
            </a:p>
            <a:p>
              <a:endParaRPr kumimoji="0" lang="pt-BR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EE8EB46-1AA3-9C7D-6DB1-7F09A3D6F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54" y="2441759"/>
              <a:ext cx="1630800" cy="163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350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236EC-ED02-5657-9250-E51CEC4B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B59C88E-24F9-D051-AE26-DD18E4B3C1D1}"/>
              </a:ext>
            </a:extLst>
          </p:cNvPr>
          <p:cNvSpPr txBox="1"/>
          <p:nvPr/>
        </p:nvSpPr>
        <p:spPr>
          <a:xfrm>
            <a:off x="302046" y="214898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3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 Horaris </a:t>
            </a:r>
            <a:r>
              <a:rPr kumimoji="0" lang="ca-E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(de setembre a juny)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0F9164D-6C38-B509-F7E3-E2EDC50EEC43}"/>
              </a:ext>
            </a:extLst>
          </p:cNvPr>
          <p:cNvGrpSpPr/>
          <p:nvPr/>
        </p:nvGrpSpPr>
        <p:grpSpPr>
          <a:xfrm>
            <a:off x="484700" y="1407331"/>
            <a:ext cx="1729740" cy="1907689"/>
            <a:chOff x="746843" y="2274441"/>
            <a:chExt cx="1729740" cy="19076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95DC45F-1572-09E2-0806-BB18FC79E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43" y="2274441"/>
              <a:ext cx="1729740" cy="172974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95773BC-CD66-4ACA-B278-9D2385C58561}"/>
                </a:ext>
              </a:extLst>
            </p:cNvPr>
            <p:cNvSpPr txBox="1"/>
            <p:nvPr/>
          </p:nvSpPr>
          <p:spPr>
            <a:xfrm>
              <a:off x="1194062" y="3566581"/>
              <a:ext cx="1005968" cy="61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endPara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kumimoji="0" lang="ca-ES" sz="2000" b="1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Obert</a:t>
              </a:r>
              <a:endParaRPr lang="ca-ES" sz="1400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1A38790-6603-71A7-2C73-918A2A29CAF9}"/>
              </a:ext>
            </a:extLst>
          </p:cNvPr>
          <p:cNvGrpSpPr/>
          <p:nvPr/>
        </p:nvGrpSpPr>
        <p:grpSpPr>
          <a:xfrm>
            <a:off x="2661659" y="1524029"/>
            <a:ext cx="6482341" cy="1950691"/>
            <a:chOff x="2598140" y="1760655"/>
            <a:chExt cx="6795438" cy="2083377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D7F8967-0A92-D29C-E02E-8E8068C9DA50}"/>
                </a:ext>
              </a:extLst>
            </p:cNvPr>
            <p:cNvGrpSpPr/>
            <p:nvPr/>
          </p:nvGrpSpPr>
          <p:grpSpPr>
            <a:xfrm>
              <a:off x="2598140" y="1760655"/>
              <a:ext cx="2979074" cy="2083377"/>
              <a:chOff x="2261840" y="2100375"/>
              <a:chExt cx="2979074" cy="2083377"/>
            </a:xfrm>
          </p:grpSpPr>
          <p:pic>
            <p:nvPicPr>
              <p:cNvPr id="11" name="Imagen 10" descr="Gráfico, Forma, Círculo&#10;&#10;El contenido generado por IA puede ser incorrecto.">
                <a:extLst>
                  <a:ext uri="{FF2B5EF4-FFF2-40B4-BE49-F238E27FC236}">
                    <a16:creationId xmlns:a16="http://schemas.microsoft.com/office/drawing/2014/main" id="{801A9938-47A0-99E7-506D-BEE84B1FA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1482" y="2100375"/>
                <a:ext cx="1339790" cy="1328625"/>
              </a:xfrm>
              <a:prstGeom prst="rect">
                <a:avLst/>
              </a:prstGeom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823E05A-790C-CE76-B0F6-A150D68CAA3C}"/>
                  </a:ext>
                </a:extLst>
              </p:cNvPr>
              <p:cNvSpPr txBox="1"/>
              <p:nvPr/>
            </p:nvSpPr>
            <p:spPr>
              <a:xfrm>
                <a:off x="2261840" y="3598981"/>
                <a:ext cx="2979074" cy="58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algn="ctr"/>
                <a:r>
                  <a:rPr kumimoji="0" lang="ca-ES" sz="1600" b="1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Helvetica"/>
                  </a:rPr>
                  <a:t>De dimarts a dissabte: </a:t>
                </a:r>
              </a:p>
              <a:p>
                <a:pPr algn="ctr"/>
                <a:r>
                  <a:rPr kumimoji="0" lang="ca-ES" sz="1600" b="1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Helvetica"/>
                  </a:rPr>
                  <a:t>De 10 a 18 hores</a:t>
                </a:r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44E3EDA-3704-6540-E1AE-C86663F3B3A8}"/>
                </a:ext>
              </a:extLst>
            </p:cNvPr>
            <p:cNvGrpSpPr/>
            <p:nvPr/>
          </p:nvGrpSpPr>
          <p:grpSpPr>
            <a:xfrm>
              <a:off x="5009250" y="1760655"/>
              <a:ext cx="4384328" cy="2083377"/>
              <a:chOff x="4673063" y="2105931"/>
              <a:chExt cx="4384328" cy="2083377"/>
            </a:xfrm>
          </p:grpSpPr>
          <p:pic>
            <p:nvPicPr>
              <p:cNvPr id="8" name="Imagen 7" descr="Un reloj de aguja&#10;&#10;El contenido generado por IA puede ser incorrecto.">
                <a:extLst>
                  <a:ext uri="{FF2B5EF4-FFF2-40B4-BE49-F238E27FC236}">
                    <a16:creationId xmlns:a16="http://schemas.microsoft.com/office/drawing/2014/main" id="{79051913-01C2-BC2E-0F33-79E97BAF9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5445" y="2105931"/>
                <a:ext cx="1339563" cy="1328400"/>
              </a:xfrm>
              <a:prstGeom prst="rect">
                <a:avLst/>
              </a:prstGeom>
            </p:spPr>
          </p:pic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5DB52343-640F-3628-F6F7-AA5F33767361}"/>
                  </a:ext>
                </a:extLst>
              </p:cNvPr>
              <p:cNvSpPr txBox="1"/>
              <p:nvPr/>
            </p:nvSpPr>
            <p:spPr>
              <a:xfrm>
                <a:off x="4673063" y="3604537"/>
                <a:ext cx="4384328" cy="58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algn="ctr"/>
                <a:r>
                  <a:rPr lang="ca-ES" sz="1600" b="1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Diumenge i dilluns festius:</a:t>
                </a:r>
              </a:p>
              <a:p>
                <a:pPr algn="ctr"/>
                <a:r>
                  <a:rPr lang="ca-ES" sz="1600" b="1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 10 a 14 hores</a:t>
                </a:r>
              </a:p>
            </p:txBody>
          </p:sp>
        </p:grp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88769A5-B5ED-76DC-FB37-12AC521F10A2}"/>
              </a:ext>
            </a:extLst>
          </p:cNvPr>
          <p:cNvGrpSpPr/>
          <p:nvPr/>
        </p:nvGrpSpPr>
        <p:grpSpPr>
          <a:xfrm>
            <a:off x="560964" y="4182993"/>
            <a:ext cx="1731600" cy="1931652"/>
            <a:chOff x="560964" y="4429212"/>
            <a:chExt cx="1731600" cy="193165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E2C1AD7-1F2A-0A81-3C52-749AD23E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64" y="4429212"/>
              <a:ext cx="1731600" cy="17316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7B0DB44-53B9-4F08-AB6D-69AC5DC9EC80}"/>
                </a:ext>
              </a:extLst>
            </p:cNvPr>
            <p:cNvSpPr txBox="1"/>
            <p:nvPr/>
          </p:nvSpPr>
          <p:spPr>
            <a:xfrm>
              <a:off x="929951" y="5960759"/>
              <a:ext cx="1162431" cy="400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r>
                <a:rPr lang="ca-ES" sz="20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Tancat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C9AF8D3-34A1-DFCF-7A49-68E9E93DA54F}"/>
              </a:ext>
            </a:extLst>
          </p:cNvPr>
          <p:cNvGrpSpPr/>
          <p:nvPr/>
        </p:nvGrpSpPr>
        <p:grpSpPr>
          <a:xfrm>
            <a:off x="2829849" y="4694852"/>
            <a:ext cx="2505433" cy="1219740"/>
            <a:chOff x="4196323" y="4925682"/>
            <a:chExt cx="2505433" cy="1219740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FD4EEEB-7B9C-F693-40E2-A2F4A1C62C72}"/>
                </a:ext>
              </a:extLst>
            </p:cNvPr>
            <p:cNvSpPr txBox="1"/>
            <p:nvPr/>
          </p:nvSpPr>
          <p:spPr>
            <a:xfrm>
              <a:off x="5031363" y="5806872"/>
              <a:ext cx="1056170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r>
                <a: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Dilluns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8D1485C-2125-5DB7-CCDD-7F989541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323" y="4925682"/>
              <a:ext cx="2505433" cy="73866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431C09-8AFF-24D4-D6B2-50944E82A5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1393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5DB4-D2CE-447A-CB9C-B4D85BEC6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67FFF3-E749-3487-DA79-5C4638D0B137}"/>
              </a:ext>
            </a:extLst>
          </p:cNvPr>
          <p:cNvSpPr txBox="1"/>
          <p:nvPr/>
        </p:nvSpPr>
        <p:spPr>
          <a:xfrm>
            <a:off x="302046" y="214898"/>
            <a:ext cx="8499054" cy="584771"/>
          </a:xfrm>
          <a:prstGeom prst="rect">
            <a:avLst/>
          </a:prstGeom>
          <a:solidFill>
            <a:srgbClr val="F3A0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3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 Horaris </a:t>
            </a:r>
            <a:r>
              <a:rPr kumimoji="0" lang="ca-E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T Std Cond Blk" panose="020B0806030502050204" pitchFamily="34" charset="0"/>
                <a:ea typeface="Verdana" panose="020B0604030504040204" pitchFamily="34" charset="0"/>
                <a:sym typeface="Helvetica"/>
              </a:rPr>
              <a:t>(juliol i agost)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65B6F70-5237-D831-74DE-6BA313EE2B0C}"/>
              </a:ext>
            </a:extLst>
          </p:cNvPr>
          <p:cNvGrpSpPr/>
          <p:nvPr/>
        </p:nvGrpSpPr>
        <p:grpSpPr>
          <a:xfrm>
            <a:off x="3672276" y="1176541"/>
            <a:ext cx="1729740" cy="1907689"/>
            <a:chOff x="746843" y="2274441"/>
            <a:chExt cx="1729740" cy="19076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5054FE7-B37A-E445-4C5F-B2299F438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43" y="2274441"/>
              <a:ext cx="1729740" cy="172974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175CDA98-0536-D65A-2F89-BFAFA9383282}"/>
                </a:ext>
              </a:extLst>
            </p:cNvPr>
            <p:cNvSpPr txBox="1"/>
            <p:nvPr/>
          </p:nvSpPr>
          <p:spPr>
            <a:xfrm>
              <a:off x="1194062" y="3566581"/>
              <a:ext cx="1005968" cy="61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endPara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kumimoji="0" lang="ca-ES" sz="2000" b="1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Helvetica"/>
                </a:rPr>
                <a:t>Obert</a:t>
              </a:r>
              <a:endParaRPr lang="ca-ES" sz="1400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AE56F4E-D78B-B0C7-A3D8-F7CFC105DAEE}"/>
              </a:ext>
            </a:extLst>
          </p:cNvPr>
          <p:cNvGrpSpPr/>
          <p:nvPr/>
        </p:nvGrpSpPr>
        <p:grpSpPr>
          <a:xfrm>
            <a:off x="741135" y="3747519"/>
            <a:ext cx="7762688" cy="2080506"/>
            <a:chOff x="1689998" y="1524029"/>
            <a:chExt cx="7762688" cy="2080506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3347442C-F649-4D15-C295-35BDB34042EA}"/>
                </a:ext>
              </a:extLst>
            </p:cNvPr>
            <p:cNvGrpSpPr/>
            <p:nvPr/>
          </p:nvGrpSpPr>
          <p:grpSpPr>
            <a:xfrm>
              <a:off x="1689998" y="1524029"/>
              <a:ext cx="7762688" cy="2080506"/>
              <a:chOff x="1687785" y="1760655"/>
              <a:chExt cx="7762688" cy="2080506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5402FF6-7E0D-8A0F-0406-4A59FF004174}"/>
                  </a:ext>
                </a:extLst>
              </p:cNvPr>
              <p:cNvSpPr txBox="1"/>
              <p:nvPr/>
            </p:nvSpPr>
            <p:spPr>
              <a:xfrm>
                <a:off x="1687785" y="3256390"/>
                <a:ext cx="4384328" cy="58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algn="ctr"/>
                <a:r>
                  <a:rPr kumimoji="0" lang="ca-ES" sz="16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Helvetica"/>
                  </a:rPr>
                  <a:t>De dilluns a dissabte: </a:t>
                </a:r>
              </a:p>
              <a:p>
                <a:pPr algn="ctr"/>
                <a:r>
                  <a:rPr kumimoji="0" lang="ca-ES" sz="16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Helvetica"/>
                  </a:rPr>
                  <a:t>De 10 a 19 hores</a:t>
                </a:r>
              </a:p>
            </p:txBody>
          </p:sp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B486D423-E3B8-FE67-D4CB-8311C144AE28}"/>
                  </a:ext>
                </a:extLst>
              </p:cNvPr>
              <p:cNvGrpSpPr/>
              <p:nvPr/>
            </p:nvGrpSpPr>
            <p:grpSpPr>
              <a:xfrm>
                <a:off x="5066145" y="1760655"/>
                <a:ext cx="4384328" cy="2080506"/>
                <a:chOff x="4729958" y="2105931"/>
                <a:chExt cx="4384328" cy="2080506"/>
              </a:xfrm>
            </p:grpSpPr>
            <p:pic>
              <p:nvPicPr>
                <p:cNvPr id="8" name="Imagen 7" descr="Un reloj de aguja&#10;&#10;El contenido generado por IA puede ser incorrecto.">
                  <a:extLst>
                    <a:ext uri="{FF2B5EF4-FFF2-40B4-BE49-F238E27FC236}">
                      <a16:creationId xmlns:a16="http://schemas.microsoft.com/office/drawing/2014/main" id="{4624118D-CD79-8C41-A949-A17365D29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340" y="2105931"/>
                  <a:ext cx="1339563" cy="1328400"/>
                </a:xfrm>
                <a:prstGeom prst="rect">
                  <a:avLst/>
                </a:prstGeom>
              </p:spPr>
            </p:pic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3E181864-DB58-4B7F-E63B-FD1D2C2AE34D}"/>
                    </a:ext>
                  </a:extLst>
                </p:cNvPr>
                <p:cNvSpPr txBox="1"/>
                <p:nvPr/>
              </p:nvSpPr>
              <p:spPr>
                <a:xfrm>
                  <a:off x="4729958" y="3601666"/>
                  <a:ext cx="4384328" cy="5847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algn="ctr"/>
                  <a:r>
                    <a:rPr lang="ca-ES" sz="16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Diumenge i dilluns festius:</a:t>
                  </a:r>
                </a:p>
                <a:p>
                  <a:pPr algn="ctr"/>
                  <a:r>
                    <a:rPr lang="ca-ES" sz="16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 De 10 a 14 hores</a:t>
                  </a:r>
                </a:p>
              </p:txBody>
            </p:sp>
          </p:grpSp>
        </p:grpSp>
        <p:pic>
          <p:nvPicPr>
            <p:cNvPr id="5" name="Imagen 4" descr="Gráfico, Forma, Círculo&#10;&#10;El contenido generado por IA puede ser incorrecto.">
              <a:extLst>
                <a:ext uri="{FF2B5EF4-FFF2-40B4-BE49-F238E27FC236}">
                  <a16:creationId xmlns:a16="http://schemas.microsoft.com/office/drawing/2014/main" id="{E62F4E68-1032-0F21-2F8F-355F4154D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380" y="1524029"/>
              <a:ext cx="1339563" cy="1328400"/>
            </a:xfrm>
            <a:prstGeom prst="rect">
              <a:avLst/>
            </a:prstGeom>
          </p:spPr>
        </p:pic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DB382-17FB-1A71-CA0E-4767E59C28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1208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4509</TotalTime>
  <Words>1354</Words>
  <Application>Microsoft Office PowerPoint</Application>
  <PresentationFormat>Presentación en pantalla (4:3)</PresentationFormat>
  <Paragraphs>275</Paragraphs>
  <Slides>45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Bau Offc</vt:lpstr>
      <vt:lpstr>Calibri Light</vt:lpstr>
      <vt:lpstr>Helvetica</vt:lpstr>
      <vt:lpstr>Helvetica LT Std Cond Blk</vt:lpstr>
      <vt:lpstr>Montserrat</vt:lpstr>
      <vt:lpstr>Verdana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GRÀCIES PER LA TEVA VISITA, FINS LA PROPERA!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GUIA ACCESSIBLE</dc:title>
  <dc:creator>Associació Aprenem</dc:creator>
  <cp:lastModifiedBy>Anna Carpena Torrens</cp:lastModifiedBy>
  <cp:revision>39</cp:revision>
  <dcterms:modified xsi:type="dcterms:W3CDTF">2025-03-19T08:45:05Z</dcterms:modified>
</cp:coreProperties>
</file>